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5" r:id="rId2"/>
    <p:sldMasterId id="2147483707" r:id="rId3"/>
  </p:sldMasterIdLst>
  <p:notesMasterIdLst>
    <p:notesMasterId r:id="rId33"/>
  </p:notesMasterIdLst>
  <p:sldIdLst>
    <p:sldId id="332" r:id="rId4"/>
    <p:sldId id="319" r:id="rId5"/>
    <p:sldId id="344" r:id="rId6"/>
    <p:sldId id="346" r:id="rId7"/>
    <p:sldId id="335" r:id="rId8"/>
    <p:sldId id="333" r:id="rId9"/>
    <p:sldId id="347" r:id="rId10"/>
    <p:sldId id="348" r:id="rId11"/>
    <p:sldId id="349" r:id="rId12"/>
    <p:sldId id="350" r:id="rId13"/>
    <p:sldId id="351" r:id="rId14"/>
    <p:sldId id="352" r:id="rId15"/>
    <p:sldId id="354" r:id="rId16"/>
    <p:sldId id="353" r:id="rId17"/>
    <p:sldId id="342" r:id="rId18"/>
    <p:sldId id="355" r:id="rId19"/>
    <p:sldId id="356" r:id="rId20"/>
    <p:sldId id="357" r:id="rId21"/>
    <p:sldId id="358" r:id="rId22"/>
    <p:sldId id="359" r:id="rId23"/>
    <p:sldId id="360" r:id="rId24"/>
    <p:sldId id="343" r:id="rId25"/>
    <p:sldId id="361" r:id="rId26"/>
    <p:sldId id="362" r:id="rId27"/>
    <p:sldId id="363" r:id="rId28"/>
    <p:sldId id="364" r:id="rId29"/>
    <p:sldId id="365" r:id="rId30"/>
    <p:sldId id="366" r:id="rId31"/>
    <p:sldId id="340" r:id="rId3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8B"/>
    <a:srgbClr val="48B8C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708" autoAdjust="0"/>
  </p:normalViewPr>
  <p:slideViewPr>
    <p:cSldViewPr>
      <p:cViewPr varScale="1">
        <p:scale>
          <a:sx n="53" d="100"/>
          <a:sy n="53" d="100"/>
        </p:scale>
        <p:origin x="-1566" y="-84"/>
      </p:cViewPr>
      <p:guideLst>
        <p:guide orient="horz" pos="2126"/>
        <p:guide pos="2886"/>
      </p:guideLst>
    </p:cSldViewPr>
  </p:slideViewPr>
  <p:notesTextViewPr>
    <p:cViewPr>
      <p:scale>
        <a:sx n="100" d="100"/>
        <a:sy n="100" d="100"/>
      </p:scale>
      <p:origin x="0" y="0"/>
    </p:cViewPr>
  </p:notesTextViewPr>
  <p:notesViewPr>
    <p:cSldViewPr>
      <p:cViewPr varScale="1">
        <p:scale>
          <a:sx n="54" d="100"/>
          <a:sy n="54" d="100"/>
        </p:scale>
        <p:origin x="-258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E79574-257B-4815-8E37-DC80E5362A71}" type="datetimeFigureOut">
              <a:rPr lang="zh-CN" altLang="en-US" smtClean="0"/>
              <a:pPr/>
              <a:t>2016/4/5 Tuesday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2A7E17-D360-4445-8A01-40F154247598}"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a:xfrm>
            <a:off x="1143000" y="685800"/>
            <a:ext cx="4572000" cy="3429000"/>
          </a:xfrm>
        </p:spPr>
      </p:sp>
      <p:sp>
        <p:nvSpPr>
          <p:cNvPr id="41987" name="备注占位符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zh-CN" altLang="en-US" smtClean="0"/>
          </a:p>
        </p:txBody>
      </p:sp>
      <p:sp>
        <p:nvSpPr>
          <p:cNvPr id="41988" name="灯片编号占位符 3"/>
          <p:cNvSpPr>
            <a:spLocks noGrp="1"/>
          </p:cNvSpPr>
          <p:nvPr>
            <p:ph type="sldNum" sz="quarter" idx="5"/>
          </p:nvPr>
        </p:nvSpPr>
        <p:spPr>
          <a:noFill/>
        </p:spPr>
        <p:txBody>
          <a:bodyPr/>
          <a:lstStyle/>
          <a:p>
            <a:fld id="{DC63AB17-0902-4EC8-89E4-EF3A260EC692}" type="slidenum">
              <a:rPr lang="zh-CN" altLang="en-US" smtClean="0"/>
              <a:pPr/>
              <a:t>1</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fld id="{49C41641-C9DB-4CF2-A540-F02A4FB22787}" type="datetimeFigureOut">
              <a:rPr lang="zh-CN" altLang="en-US"/>
              <a:pPr/>
              <a:t>2016/4/5 Tuesday</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F5E26246-8472-4217-BFF8-4F41E8C50F08}" type="slidenum">
              <a:rPr lang="zh-CN" altLang="en-US"/>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E3D8FA1C-557F-4F7D-AD43-28761DD1F573}" type="datetimeFigureOut">
              <a:rPr lang="zh-CN" altLang="en-US"/>
              <a:pPr/>
              <a:t>2016/4/5 Tuesday</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176A003A-6F68-4C63-B76C-516C6AC3A985}" type="slidenum">
              <a:rPr lang="zh-CN" altLang="en-US"/>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A4E0D3D1-B98F-40D0-8FA8-1938C46B730B}" type="datetimeFigureOut">
              <a:rPr lang="zh-CN" altLang="en-US"/>
              <a:pPr/>
              <a:t>2016/4/5 Tuesday</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303FEE06-CF57-4941-92AF-68801215D505}" type="slidenum">
              <a:rPr lang="zh-CN" altLang="en-US"/>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981075"/>
            <a:ext cx="4027487"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81075"/>
            <a:ext cx="4027488"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BB1F2AB9-CC63-4A7A-AC1B-C8A30BF30F57}" type="datetimeFigureOut">
              <a:rPr lang="zh-CN" altLang="en-US"/>
              <a:pPr/>
              <a:t>2016/4/5 Tuesday</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AE8CD2E-2CD5-4B88-A968-3D4725465CE1}" type="slidenum">
              <a:rPr lang="zh-CN" altLang="en-US"/>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15888"/>
            <a:ext cx="2051050" cy="62388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15888"/>
            <a:ext cx="6003925" cy="62388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981075"/>
            <a:ext cx="4027487"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81075"/>
            <a:ext cx="4027488" cy="537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fld id="{2F1C9621-EBED-49E6-9F88-7CD4BA0A5BD3}" type="datetimeFigureOut">
              <a:rPr lang="zh-CN" altLang="en-US"/>
              <a:pPr/>
              <a:t>2016/4/5 Tuesday</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2EB3C275-3783-42E9-A30E-B7595CB519F3}" type="slidenum">
              <a:rPr lang="zh-CN" altLang="en-US"/>
              <a:pPr/>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115888"/>
            <a:ext cx="2051050" cy="62388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68313" y="115888"/>
            <a:ext cx="6003925" cy="62388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0DB1D8D4-496B-42A2-9E8D-CD26D2767C0D}" type="datetimeFigureOut">
              <a:rPr lang="zh-CN" altLang="en-US"/>
              <a:pPr/>
              <a:t>2016/4/5 Tuesday</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C2BCF353-51DB-4942-A71B-D0AEB89AE635}" type="slidenum">
              <a:rPr lang="zh-CN" altLang="en-US"/>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D111D3E9-8A38-47B0-8991-6EF58F2D6C88}" type="datetimeFigureOut">
              <a:rPr lang="zh-CN" altLang="en-US"/>
              <a:pPr/>
              <a:t>2016/4/5 Tuesday</a:t>
            </a:fld>
            <a:endParaRPr lang="zh-CN" altLang="en-US"/>
          </a:p>
        </p:txBody>
      </p:sp>
      <p:sp>
        <p:nvSpPr>
          <p:cNvPr id="8" name="页脚占位符 7"/>
          <p:cNvSpPr>
            <a:spLocks noGrp="1"/>
          </p:cNvSpPr>
          <p:nvPr>
            <p:ph type="ftr" sz="quarter" idx="11"/>
          </p:nvPr>
        </p:nvSpPr>
        <p:spPr/>
        <p:txBody>
          <a:bodyPr/>
          <a:lstStyle>
            <a:lvl1pPr>
              <a:defRPr/>
            </a:lvl1pPr>
          </a:lstStyle>
          <a:p>
            <a:endParaRPr lang="zh-CN" altLang="en-US"/>
          </a:p>
        </p:txBody>
      </p:sp>
      <p:sp>
        <p:nvSpPr>
          <p:cNvPr id="9" name="灯片编号占位符 8"/>
          <p:cNvSpPr>
            <a:spLocks noGrp="1"/>
          </p:cNvSpPr>
          <p:nvPr>
            <p:ph type="sldNum" sz="quarter" idx="12"/>
          </p:nvPr>
        </p:nvSpPr>
        <p:spPr/>
        <p:txBody>
          <a:bodyPr/>
          <a:lstStyle>
            <a:lvl1pPr>
              <a:defRPr/>
            </a:lvl1pPr>
          </a:lstStyle>
          <a:p>
            <a:fld id="{B83B3B5A-3A67-4B24-9FA6-C2216760AF54}" type="slidenum">
              <a:rPr lang="zh-CN" altLang="en-US"/>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02C8E579-D89A-4D0A-B7F6-96699C5684EB}" type="datetimeFigureOut">
              <a:rPr lang="zh-CN" altLang="en-US"/>
              <a:pPr/>
              <a:t>2016/4/5 Tuesday</a:t>
            </a:fld>
            <a:endParaRPr lang="zh-CN" altLang="en-US"/>
          </a:p>
        </p:txBody>
      </p:sp>
      <p:sp>
        <p:nvSpPr>
          <p:cNvPr id="4" name="页脚占位符 3"/>
          <p:cNvSpPr>
            <a:spLocks noGrp="1"/>
          </p:cNvSpPr>
          <p:nvPr>
            <p:ph type="ftr" sz="quarter" idx="11"/>
          </p:nvPr>
        </p:nvSpPr>
        <p:spPr/>
        <p:txBody>
          <a:bodyPr/>
          <a:lstStyle>
            <a:lvl1pPr>
              <a:defRPr/>
            </a:lvl1pPr>
          </a:lstStyle>
          <a:p>
            <a:endParaRPr lang="zh-CN" altLang="en-US"/>
          </a:p>
        </p:txBody>
      </p:sp>
      <p:sp>
        <p:nvSpPr>
          <p:cNvPr id="5" name="灯片编号占位符 4"/>
          <p:cNvSpPr>
            <a:spLocks noGrp="1"/>
          </p:cNvSpPr>
          <p:nvPr>
            <p:ph type="sldNum" sz="quarter" idx="12"/>
          </p:nvPr>
        </p:nvSpPr>
        <p:spPr/>
        <p:txBody>
          <a:bodyPr/>
          <a:lstStyle>
            <a:lvl1pPr>
              <a:defRPr/>
            </a:lvl1pPr>
          </a:lstStyle>
          <a:p>
            <a:fld id="{98E36B16-DFB6-448B-9079-E46DB32880F1}" type="slidenum">
              <a:rPr lang="zh-CN" altLang="en-US"/>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050570E6-E568-426D-BADA-7031236F7278}" type="datetimeFigureOut">
              <a:rPr lang="zh-CN" altLang="en-US"/>
              <a:pPr/>
              <a:t>2016/4/5 Tuesday</a:t>
            </a:fld>
            <a:endParaRPr lang="zh-CN" altLang="en-US"/>
          </a:p>
        </p:txBody>
      </p:sp>
      <p:sp>
        <p:nvSpPr>
          <p:cNvPr id="3" name="页脚占位符 2"/>
          <p:cNvSpPr>
            <a:spLocks noGrp="1"/>
          </p:cNvSpPr>
          <p:nvPr>
            <p:ph type="ftr" sz="quarter" idx="11"/>
          </p:nvPr>
        </p:nvSpPr>
        <p:spPr/>
        <p:txBody>
          <a:bodyPr/>
          <a:lstStyle>
            <a:lvl1pPr>
              <a:defRPr/>
            </a:lvl1pPr>
          </a:lstStyle>
          <a:p>
            <a:endParaRPr lang="zh-CN" altLang="en-US"/>
          </a:p>
        </p:txBody>
      </p:sp>
      <p:sp>
        <p:nvSpPr>
          <p:cNvPr id="4" name="灯片编号占位符 3"/>
          <p:cNvSpPr>
            <a:spLocks noGrp="1"/>
          </p:cNvSpPr>
          <p:nvPr>
            <p:ph type="sldNum" sz="quarter" idx="12"/>
          </p:nvPr>
        </p:nvSpPr>
        <p:spPr/>
        <p:txBody>
          <a:bodyPr/>
          <a:lstStyle>
            <a:lvl1pPr>
              <a:defRPr/>
            </a:lvl1pPr>
          </a:lstStyle>
          <a:p>
            <a:fld id="{8F9D21E6-0AE5-40E3-96DC-9AC3E2E83BD6}" type="slidenum">
              <a:rPr lang="zh-CN" altLang="en-US"/>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B87FDCFA-A24A-4772-AC19-47FE8A117E88}" type="datetimeFigureOut">
              <a:rPr lang="zh-CN" altLang="en-US"/>
              <a:pPr/>
              <a:t>2016/4/5 Tuesday</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C7784E22-A75E-4369-AFB8-FA66552773E0}" type="slidenum">
              <a:rPr lang="zh-CN" altLang="en-US"/>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86A0EFBB-96DA-4C4D-AAB0-41AC210B9DC1}" type="datetimeFigureOut">
              <a:rPr lang="zh-CN" altLang="en-US"/>
              <a:pPr/>
              <a:t>2016/4/5 Tuesday</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985C6CC1-F7CC-4C7F-AF04-CC3DA06B4849}" type="slidenum">
              <a:rPr lang="zh-CN" altLang="en-US"/>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userDrawn="1">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t>单击此处编辑母版标题样式</a:t>
            </a:r>
          </a:p>
        </p:txBody>
      </p:sp>
      <p:sp>
        <p:nvSpPr>
          <p:cNvPr id="1027" name="文本占位符 2"/>
          <p:cNvSpPr>
            <a:spLocks noGrp="1" noChangeArrowheads="1"/>
          </p:cNvSpPr>
          <p:nvPr userDrawn="1">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t>单击此处编辑母版文本样式</a:t>
            </a:r>
          </a:p>
          <a:p>
            <a:pPr lvl="1"/>
            <a:r>
              <a:rPr lang="zh-CN" smtClean="0"/>
              <a:t>第二级</a:t>
            </a:r>
          </a:p>
          <a:p>
            <a:pPr lvl="2"/>
            <a:r>
              <a:rPr lang="zh-CN" smtClean="0"/>
              <a:t>第三级</a:t>
            </a:r>
          </a:p>
          <a:p>
            <a:pPr lvl="3"/>
            <a:r>
              <a:rPr lang="zh-CN" smtClean="0"/>
              <a:t>第四级</a:t>
            </a:r>
          </a:p>
          <a:p>
            <a:pPr lvl="4"/>
            <a:r>
              <a:rPr lang="zh-CN" smtClean="0"/>
              <a:t>第五级</a:t>
            </a:r>
          </a:p>
        </p:txBody>
      </p:sp>
      <p:sp>
        <p:nvSpPr>
          <p:cNvPr id="1028" name="日期占位符 3"/>
          <p:cNvSpPr>
            <a:spLocks noGrp="1" noChangeArrowheads="1"/>
          </p:cNvSpPr>
          <p:nvPr userDrawn="1">
            <p:ph type="dt" sz="half" idx="2"/>
          </p:nvPr>
        </p:nvSpPr>
        <p:spPr bwMode="auto">
          <a:xfrm>
            <a:off x="457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28EECF15-838C-4114-8B32-4D344629F381}" type="datetimeFigureOut">
              <a:rPr lang="zh-CN" altLang="en-US"/>
              <a:pPr/>
              <a:t>2016/4/5 Tuesday</a:t>
            </a:fld>
            <a:endParaRPr lang="zh-CN" altLang="en-US"/>
          </a:p>
        </p:txBody>
      </p:sp>
      <p:sp>
        <p:nvSpPr>
          <p:cNvPr id="1029" name="页脚占位符 4"/>
          <p:cNvSpPr>
            <a:spLocks noGrp="1" noChangeArrowheads="1"/>
          </p:cNvSpPr>
          <p:nvPr userDrawn="1">
            <p:ph type="ftr" sz="quarter" idx="3"/>
          </p:nvPr>
        </p:nvSpPr>
        <p:spPr bwMode="auto">
          <a:xfrm>
            <a:off x="3124200" y="6356350"/>
            <a:ext cx="2895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zh-CN" altLang="en-US"/>
          </a:p>
        </p:txBody>
      </p:sp>
      <p:sp>
        <p:nvSpPr>
          <p:cNvPr id="1030" name="灯片编号占位符 5"/>
          <p:cNvSpPr>
            <a:spLocks noGrp="1" noChangeArrowheads="1"/>
          </p:cNvSpPr>
          <p:nvPr userDrawn="1">
            <p:ph type="sldNum" sz="quarter" idx="4"/>
          </p:nvPr>
        </p:nvSpPr>
        <p:spPr bwMode="auto">
          <a:xfrm>
            <a:off x="6553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E0BF7A0-C01C-495C-BFB4-2D5A4A73CE2F}" type="slidenum">
              <a:rPr lang="zh-CN" altLang="en-US"/>
              <a:pPr/>
              <a:t>‹#›</a:t>
            </a:fld>
            <a:endParaRPr lang="zh-CN" altLang="en-US"/>
          </a:p>
        </p:txBody>
      </p:sp>
      <p:pic>
        <p:nvPicPr>
          <p:cNvPr id="7" name="Picture 2" descr="C:\Users\Administrator\Desktop\logo.png"/>
          <p:cNvPicPr>
            <a:picLocks noChangeAspect="1" noChangeArrowheads="1"/>
          </p:cNvPicPr>
          <p:nvPr userDrawn="1"/>
        </p:nvPicPr>
        <p:blipFill>
          <a:blip r:embed="rId14" cstate="print"/>
          <a:srcRect/>
          <a:stretch>
            <a:fillRect/>
          </a:stretch>
        </p:blipFill>
        <p:spPr bwMode="auto">
          <a:xfrm>
            <a:off x="7231529" y="142852"/>
            <a:ext cx="1912471" cy="500042"/>
          </a:xfrm>
          <a:prstGeom prst="rect">
            <a:avLst/>
          </a:prstGeom>
          <a:noFill/>
        </p:spPr>
      </p:pic>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rtl="0" eaLnBrk="0" fontAlgn="base" hangingPunct="0">
        <a:spcBef>
          <a:spcPct val="0"/>
        </a:spcBef>
        <a:spcAft>
          <a:spcPct val="0"/>
        </a:spcAft>
        <a:defRPr sz="4000" b="1">
          <a:solidFill>
            <a:schemeClr val="tx1"/>
          </a:solidFill>
          <a:latin typeface="+mj-lt"/>
          <a:ea typeface="+mj-ea"/>
          <a:cs typeface="+mj-cs"/>
        </a:defRPr>
      </a:lvl1pPr>
      <a:lvl2pPr algn="ctr" rtl="0" eaLnBrk="0" fontAlgn="base" hangingPunct="0">
        <a:spcBef>
          <a:spcPct val="0"/>
        </a:spcBef>
        <a:spcAft>
          <a:spcPct val="0"/>
        </a:spcAft>
        <a:defRPr sz="4000" b="1">
          <a:solidFill>
            <a:schemeClr val="tx1"/>
          </a:solidFill>
          <a:latin typeface="Calibri" pitchFamily="34" charset="0"/>
          <a:ea typeface="宋体" pitchFamily="2" charset="-122"/>
        </a:defRPr>
      </a:lvl2pPr>
      <a:lvl3pPr algn="ctr" rtl="0" eaLnBrk="0" fontAlgn="base" hangingPunct="0">
        <a:spcBef>
          <a:spcPct val="0"/>
        </a:spcBef>
        <a:spcAft>
          <a:spcPct val="0"/>
        </a:spcAft>
        <a:defRPr sz="4000" b="1">
          <a:solidFill>
            <a:schemeClr val="tx1"/>
          </a:solidFill>
          <a:latin typeface="Calibri" pitchFamily="34" charset="0"/>
          <a:ea typeface="宋体" pitchFamily="2" charset="-122"/>
        </a:defRPr>
      </a:lvl3pPr>
      <a:lvl4pPr algn="ctr" rtl="0" eaLnBrk="0" fontAlgn="base" hangingPunct="0">
        <a:spcBef>
          <a:spcPct val="0"/>
        </a:spcBef>
        <a:spcAft>
          <a:spcPct val="0"/>
        </a:spcAft>
        <a:defRPr sz="4000" b="1">
          <a:solidFill>
            <a:schemeClr val="tx1"/>
          </a:solidFill>
          <a:latin typeface="Calibri" pitchFamily="34" charset="0"/>
          <a:ea typeface="宋体" pitchFamily="2" charset="-122"/>
        </a:defRPr>
      </a:lvl4pPr>
      <a:lvl5pPr algn="ctr" rtl="0" eaLnBrk="0" fontAlgn="base" hangingPunct="0">
        <a:spcBef>
          <a:spcPct val="0"/>
        </a:spcBef>
        <a:spcAft>
          <a:spcPct val="0"/>
        </a:spcAft>
        <a:defRPr sz="4000" b="1">
          <a:solidFill>
            <a:schemeClr val="tx1"/>
          </a:solidFill>
          <a:latin typeface="Calibri" pitchFamily="34" charset="0"/>
          <a:ea typeface="宋体" pitchFamily="2" charset="-122"/>
        </a:defRPr>
      </a:lvl5pPr>
      <a:lvl6pPr marL="457200" algn="ctr" rtl="0" eaLnBrk="0" fontAlgn="base" hangingPunct="0">
        <a:spcBef>
          <a:spcPct val="0"/>
        </a:spcBef>
        <a:spcAft>
          <a:spcPct val="0"/>
        </a:spcAft>
        <a:defRPr sz="4000" b="1">
          <a:solidFill>
            <a:schemeClr val="tx1"/>
          </a:solidFill>
          <a:latin typeface="Calibri" pitchFamily="34" charset="0"/>
          <a:ea typeface="宋体" pitchFamily="2" charset="-122"/>
        </a:defRPr>
      </a:lvl6pPr>
      <a:lvl7pPr marL="914400" algn="ctr" rtl="0" eaLnBrk="0" fontAlgn="base" hangingPunct="0">
        <a:spcBef>
          <a:spcPct val="0"/>
        </a:spcBef>
        <a:spcAft>
          <a:spcPct val="0"/>
        </a:spcAft>
        <a:defRPr sz="4000" b="1">
          <a:solidFill>
            <a:schemeClr val="tx1"/>
          </a:solidFill>
          <a:latin typeface="Calibri" pitchFamily="34" charset="0"/>
          <a:ea typeface="宋体" pitchFamily="2" charset="-122"/>
        </a:defRPr>
      </a:lvl7pPr>
      <a:lvl8pPr marL="1371600" algn="ctr" rtl="0" eaLnBrk="0" fontAlgn="base" hangingPunct="0">
        <a:spcBef>
          <a:spcPct val="0"/>
        </a:spcBef>
        <a:spcAft>
          <a:spcPct val="0"/>
        </a:spcAft>
        <a:defRPr sz="4000" b="1">
          <a:solidFill>
            <a:schemeClr val="tx1"/>
          </a:solidFill>
          <a:latin typeface="Calibri" pitchFamily="34" charset="0"/>
          <a:ea typeface="宋体" pitchFamily="2" charset="-122"/>
        </a:defRPr>
      </a:lvl8pPr>
      <a:lvl9pPr marL="1828800" algn="ctr" rtl="0" eaLnBrk="0" fontAlgn="base" hangingPunct="0">
        <a:spcBef>
          <a:spcPct val="0"/>
        </a:spcBef>
        <a:spcAft>
          <a:spcPct val="0"/>
        </a:spcAft>
        <a:defRPr sz="4000" b="1">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3074" name="Picture 2" descr="2-2"/>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3075" name="Rectangle 3"/>
          <p:cNvSpPr>
            <a:spLocks noGrp="1" noChangeArrowheads="1"/>
          </p:cNvSpPr>
          <p:nvPr>
            <p:ph type="title"/>
          </p:nvPr>
        </p:nvSpPr>
        <p:spPr bwMode="auto">
          <a:xfrm>
            <a:off x="468313" y="115888"/>
            <a:ext cx="8207375" cy="6492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t>标题文本样式：微软雅黑</a:t>
            </a:r>
            <a:r>
              <a:rPr lang="zh-CN" altLang="zh-CN" smtClean="0"/>
              <a:t>/28</a:t>
            </a:r>
            <a:r>
              <a:rPr lang="zh-CN" smtClean="0"/>
              <a:t>号  </a:t>
            </a:r>
            <a:r>
              <a:rPr lang="zh-CN" altLang="zh-CN" smtClean="0"/>
              <a:t>Arial/28pt</a:t>
            </a:r>
          </a:p>
        </p:txBody>
      </p:sp>
      <p:sp>
        <p:nvSpPr>
          <p:cNvPr id="3076" name="Rectangle 4"/>
          <p:cNvSpPr>
            <a:spLocks noGrp="1" noChangeArrowheads="1"/>
          </p:cNvSpPr>
          <p:nvPr>
            <p:ph type="body" idx="1"/>
          </p:nvPr>
        </p:nvSpPr>
        <p:spPr bwMode="auto">
          <a:xfrm>
            <a:off x="468313" y="981075"/>
            <a:ext cx="8207375" cy="5373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t>第一级内容文本样式：微软雅黑</a:t>
            </a:r>
            <a:r>
              <a:rPr lang="zh-CN" altLang="zh-CN" smtClean="0"/>
              <a:t>/20</a:t>
            </a:r>
            <a:r>
              <a:rPr lang="zh-CN" smtClean="0"/>
              <a:t>号  </a:t>
            </a:r>
            <a:r>
              <a:rPr lang="zh-CN" altLang="zh-CN" smtClean="0"/>
              <a:t>Arial/20pt</a:t>
            </a:r>
          </a:p>
          <a:p>
            <a:pPr lvl="1"/>
            <a:r>
              <a:rPr lang="zh-CN" smtClean="0"/>
              <a:t>第二级内容文本样式：微软雅黑</a:t>
            </a:r>
            <a:r>
              <a:rPr lang="zh-CN" altLang="zh-CN" smtClean="0"/>
              <a:t>/18</a:t>
            </a:r>
            <a:r>
              <a:rPr lang="zh-CN" smtClean="0"/>
              <a:t>号  </a:t>
            </a:r>
            <a:r>
              <a:rPr lang="zh-CN" altLang="zh-CN" smtClean="0"/>
              <a:t>Arial/18pt</a:t>
            </a:r>
          </a:p>
          <a:p>
            <a:pPr lvl="2"/>
            <a:r>
              <a:rPr lang="zh-CN" smtClean="0"/>
              <a:t>第三级内容文本样式：微软雅黑</a:t>
            </a:r>
            <a:r>
              <a:rPr lang="zh-CN" altLang="zh-CN" smtClean="0"/>
              <a:t>/16</a:t>
            </a:r>
            <a:r>
              <a:rPr lang="zh-CN" smtClean="0"/>
              <a:t>号  </a:t>
            </a:r>
            <a:r>
              <a:rPr lang="zh-CN" altLang="zh-CN" smtClean="0"/>
              <a:t>Arial/16pt</a:t>
            </a:r>
          </a:p>
          <a:p>
            <a:pPr lvl="3"/>
            <a:r>
              <a:rPr lang="zh-CN" smtClean="0"/>
              <a:t>第四级内容文本样式：微软雅黑</a:t>
            </a:r>
            <a:r>
              <a:rPr lang="zh-CN" altLang="zh-CN" smtClean="0"/>
              <a:t>/14</a:t>
            </a:r>
            <a:r>
              <a:rPr lang="zh-CN" smtClean="0"/>
              <a:t>号  </a:t>
            </a:r>
            <a:r>
              <a:rPr lang="zh-CN" altLang="zh-CN" smtClean="0"/>
              <a:t>Arial/14pt</a:t>
            </a:r>
          </a:p>
          <a:p>
            <a:pPr lvl="4"/>
            <a:r>
              <a:rPr lang="zh-CN" smtClean="0"/>
              <a:t>第五级内容文本样式：微软雅黑</a:t>
            </a:r>
            <a:r>
              <a:rPr lang="zh-CN" altLang="zh-CN" smtClean="0"/>
              <a:t>/12</a:t>
            </a:r>
            <a:r>
              <a:rPr lang="zh-CN" smtClean="0"/>
              <a:t>号  </a:t>
            </a:r>
            <a:r>
              <a:rPr lang="zh-CN" altLang="zh-CN" smtClean="0"/>
              <a:t>Arial/12pt</a:t>
            </a:r>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ransition>
    <p:fade/>
  </p:transition>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ea typeface="微软雅黑" pitchFamily="34" charset="-122"/>
        </a:defRPr>
      </a:lvl2pPr>
      <a:lvl3pPr algn="l" rtl="0" eaLnBrk="0" fontAlgn="base" hangingPunct="0">
        <a:spcBef>
          <a:spcPct val="0"/>
        </a:spcBef>
        <a:spcAft>
          <a:spcPct val="0"/>
        </a:spcAft>
        <a:defRPr sz="2800" b="1">
          <a:solidFill>
            <a:schemeClr val="tx1"/>
          </a:solidFill>
          <a:latin typeface="Arial" pitchFamily="34" charset="0"/>
          <a:ea typeface="微软雅黑" pitchFamily="34" charset="-122"/>
        </a:defRPr>
      </a:lvl3pPr>
      <a:lvl4pPr algn="l" rtl="0" eaLnBrk="0" fontAlgn="base" hangingPunct="0">
        <a:spcBef>
          <a:spcPct val="0"/>
        </a:spcBef>
        <a:spcAft>
          <a:spcPct val="0"/>
        </a:spcAft>
        <a:defRPr sz="2800" b="1">
          <a:solidFill>
            <a:schemeClr val="tx1"/>
          </a:solidFill>
          <a:latin typeface="Arial" pitchFamily="34" charset="0"/>
          <a:ea typeface="微软雅黑" pitchFamily="34" charset="-122"/>
        </a:defRPr>
      </a:lvl4pPr>
      <a:lvl5pPr algn="l" rtl="0" eaLnBrk="0" fontAlgn="base" hangingPunct="0">
        <a:spcBef>
          <a:spcPct val="0"/>
        </a:spcBef>
        <a:spcAft>
          <a:spcPct val="0"/>
        </a:spcAft>
        <a:defRPr sz="2800" b="1">
          <a:solidFill>
            <a:schemeClr val="tx1"/>
          </a:solidFill>
          <a:latin typeface="Arial" pitchFamily="34" charset="0"/>
          <a:ea typeface="微软雅黑" pitchFamily="34" charset="-122"/>
        </a:defRPr>
      </a:lvl5pPr>
      <a:lvl6pPr marL="457200" algn="l" rtl="0" eaLnBrk="0" fontAlgn="base" hangingPunct="0">
        <a:spcBef>
          <a:spcPct val="0"/>
        </a:spcBef>
        <a:spcAft>
          <a:spcPct val="0"/>
        </a:spcAft>
        <a:defRPr sz="2800" b="1">
          <a:solidFill>
            <a:schemeClr val="tx1"/>
          </a:solidFill>
          <a:latin typeface="Arial" pitchFamily="34" charset="0"/>
          <a:ea typeface="微软雅黑" pitchFamily="34" charset="-122"/>
        </a:defRPr>
      </a:lvl6pPr>
      <a:lvl7pPr marL="914400" algn="l" rtl="0" eaLnBrk="0" fontAlgn="base" hangingPunct="0">
        <a:spcBef>
          <a:spcPct val="0"/>
        </a:spcBef>
        <a:spcAft>
          <a:spcPct val="0"/>
        </a:spcAft>
        <a:defRPr sz="2800" b="1">
          <a:solidFill>
            <a:schemeClr val="tx1"/>
          </a:solidFill>
          <a:latin typeface="Arial" pitchFamily="34" charset="0"/>
          <a:ea typeface="微软雅黑" pitchFamily="34" charset="-122"/>
        </a:defRPr>
      </a:lvl7pPr>
      <a:lvl8pPr marL="1371600" algn="l" rtl="0" eaLnBrk="0" fontAlgn="base" hangingPunct="0">
        <a:spcBef>
          <a:spcPct val="0"/>
        </a:spcBef>
        <a:spcAft>
          <a:spcPct val="0"/>
        </a:spcAft>
        <a:defRPr sz="2800" b="1">
          <a:solidFill>
            <a:schemeClr val="tx1"/>
          </a:solidFill>
          <a:latin typeface="Arial" pitchFamily="34" charset="0"/>
          <a:ea typeface="微软雅黑" pitchFamily="34" charset="-122"/>
        </a:defRPr>
      </a:lvl8pPr>
      <a:lvl9pPr marL="1828800" algn="l" rtl="0" eaLnBrk="0" fontAlgn="base" hangingPunct="0">
        <a:spcBef>
          <a:spcPct val="0"/>
        </a:spcBef>
        <a:spcAft>
          <a:spcPct val="0"/>
        </a:spcAft>
        <a:defRPr sz="2800" b="1">
          <a:solidFill>
            <a:schemeClr val="tx1"/>
          </a:solidFill>
          <a:latin typeface="Arial" pitchFamily="34" charset="0"/>
          <a:ea typeface="微软雅黑" pitchFamily="34"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000" b="1">
          <a:solidFill>
            <a:schemeClr val="tx1"/>
          </a:solidFill>
          <a:latin typeface="+mn-lt"/>
          <a:ea typeface="+mn-ea"/>
          <a:cs typeface="+mn-cs"/>
        </a:defRPr>
      </a:lvl1pPr>
      <a:lvl2pPr marL="541338"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800">
          <a:solidFill>
            <a:schemeClr val="tx1"/>
          </a:solidFill>
          <a:latin typeface="+mn-lt"/>
          <a:ea typeface="+mn-ea"/>
        </a:defRPr>
      </a:lvl2pPr>
      <a:lvl3pPr marL="895350" indent="-174625" algn="l" rtl="0" eaLnBrk="0" fontAlgn="ctr" hangingPunct="0">
        <a:lnSpc>
          <a:spcPct val="120000"/>
        </a:lnSpc>
        <a:spcBef>
          <a:spcPct val="20000"/>
        </a:spcBef>
        <a:spcAft>
          <a:spcPct val="0"/>
        </a:spcAft>
        <a:buClr>
          <a:schemeClr val="accent1"/>
        </a:buClr>
        <a:buSzPct val="60000"/>
        <a:buFont typeface="Wingdings" pitchFamily="2" charset="2"/>
        <a:buChar char="l"/>
        <a:defRPr sz="1600">
          <a:solidFill>
            <a:schemeClr val="tx1"/>
          </a:solidFill>
          <a:latin typeface="+mn-lt"/>
          <a:ea typeface="+mn-ea"/>
        </a:defRPr>
      </a:lvl3pPr>
      <a:lvl4pPr marL="1255713"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1400">
          <a:solidFill>
            <a:schemeClr val="tx1"/>
          </a:solidFill>
          <a:latin typeface="+mn-lt"/>
          <a:ea typeface="+mn-ea"/>
        </a:defRPr>
      </a:lvl4pPr>
      <a:lvl5pPr marL="16192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5pPr>
      <a:lvl6pPr marL="20764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6pPr>
      <a:lvl7pPr marL="25336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7pPr>
      <a:lvl8pPr marL="29908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8pPr>
      <a:lvl9pPr marL="34480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4098" name="Picture 6" descr="1"/>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4099" name="Rectangle 3"/>
          <p:cNvSpPr>
            <a:spLocks noGrp="1" noChangeArrowheads="1"/>
          </p:cNvSpPr>
          <p:nvPr>
            <p:ph type="title"/>
          </p:nvPr>
        </p:nvSpPr>
        <p:spPr bwMode="auto">
          <a:xfrm>
            <a:off x="468313" y="115888"/>
            <a:ext cx="8207375" cy="6492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t>标题文本样式：微软雅黑</a:t>
            </a:r>
            <a:r>
              <a:rPr lang="zh-CN" altLang="zh-CN" smtClean="0"/>
              <a:t>/28</a:t>
            </a:r>
            <a:r>
              <a:rPr lang="zh-CN" smtClean="0"/>
              <a:t>号  </a:t>
            </a:r>
            <a:r>
              <a:rPr lang="zh-CN" altLang="zh-CN" smtClean="0"/>
              <a:t>Arial/28pt</a:t>
            </a:r>
          </a:p>
        </p:txBody>
      </p:sp>
      <p:sp>
        <p:nvSpPr>
          <p:cNvPr id="4100" name="Rectangle 4"/>
          <p:cNvSpPr>
            <a:spLocks noGrp="1" noChangeArrowheads="1"/>
          </p:cNvSpPr>
          <p:nvPr>
            <p:ph type="body" idx="1"/>
          </p:nvPr>
        </p:nvSpPr>
        <p:spPr bwMode="auto">
          <a:xfrm>
            <a:off x="468313" y="981075"/>
            <a:ext cx="8207375" cy="5373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t>第一级内容文本样式：微软雅黑</a:t>
            </a:r>
            <a:r>
              <a:rPr lang="zh-CN" altLang="zh-CN" smtClean="0"/>
              <a:t>/20</a:t>
            </a:r>
            <a:r>
              <a:rPr lang="zh-CN" smtClean="0"/>
              <a:t>号  </a:t>
            </a:r>
            <a:r>
              <a:rPr lang="zh-CN" altLang="zh-CN" smtClean="0"/>
              <a:t>Arial/20pt</a:t>
            </a:r>
          </a:p>
          <a:p>
            <a:pPr lvl="1"/>
            <a:r>
              <a:rPr lang="zh-CN" smtClean="0"/>
              <a:t>第二级内容文本样式：微软雅黑</a:t>
            </a:r>
            <a:r>
              <a:rPr lang="zh-CN" altLang="zh-CN" smtClean="0"/>
              <a:t>/18</a:t>
            </a:r>
            <a:r>
              <a:rPr lang="zh-CN" smtClean="0"/>
              <a:t>号  </a:t>
            </a:r>
            <a:r>
              <a:rPr lang="zh-CN" altLang="zh-CN" smtClean="0"/>
              <a:t>Arial/18pt</a:t>
            </a:r>
          </a:p>
          <a:p>
            <a:pPr lvl="2"/>
            <a:r>
              <a:rPr lang="zh-CN" smtClean="0"/>
              <a:t>第三级内容文本样式：微软雅黑</a:t>
            </a:r>
            <a:r>
              <a:rPr lang="zh-CN" altLang="zh-CN" smtClean="0"/>
              <a:t>/16</a:t>
            </a:r>
            <a:r>
              <a:rPr lang="zh-CN" smtClean="0"/>
              <a:t>号  </a:t>
            </a:r>
            <a:r>
              <a:rPr lang="zh-CN" altLang="zh-CN" smtClean="0"/>
              <a:t>Arial/16pt</a:t>
            </a:r>
          </a:p>
          <a:p>
            <a:pPr lvl="3"/>
            <a:r>
              <a:rPr lang="zh-CN" smtClean="0"/>
              <a:t>第四级内容文本样式：微软雅黑</a:t>
            </a:r>
            <a:r>
              <a:rPr lang="zh-CN" altLang="zh-CN" smtClean="0"/>
              <a:t>/14</a:t>
            </a:r>
            <a:r>
              <a:rPr lang="zh-CN" smtClean="0"/>
              <a:t>号  </a:t>
            </a:r>
            <a:r>
              <a:rPr lang="zh-CN" altLang="zh-CN" smtClean="0"/>
              <a:t>Arial/14pt</a:t>
            </a:r>
          </a:p>
          <a:p>
            <a:pPr lvl="4"/>
            <a:r>
              <a:rPr lang="zh-CN" smtClean="0"/>
              <a:t>第五级内容文本样式：微软雅黑</a:t>
            </a:r>
            <a:r>
              <a:rPr lang="zh-CN" altLang="zh-CN" smtClean="0"/>
              <a:t>/12</a:t>
            </a:r>
            <a:r>
              <a:rPr lang="zh-CN" smtClean="0"/>
              <a:t>号  </a:t>
            </a:r>
            <a:r>
              <a:rPr lang="zh-CN" altLang="zh-CN" smtClean="0"/>
              <a:t>Arial/12pt</a:t>
            </a:r>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ransition>
    <p:fade/>
  </p:transition>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ea typeface="微软雅黑" pitchFamily="34" charset="-122"/>
        </a:defRPr>
      </a:lvl2pPr>
      <a:lvl3pPr algn="l" rtl="0" eaLnBrk="0" fontAlgn="base" hangingPunct="0">
        <a:spcBef>
          <a:spcPct val="0"/>
        </a:spcBef>
        <a:spcAft>
          <a:spcPct val="0"/>
        </a:spcAft>
        <a:defRPr sz="2800" b="1">
          <a:solidFill>
            <a:schemeClr val="tx1"/>
          </a:solidFill>
          <a:latin typeface="Arial" pitchFamily="34" charset="0"/>
          <a:ea typeface="微软雅黑" pitchFamily="34" charset="-122"/>
        </a:defRPr>
      </a:lvl3pPr>
      <a:lvl4pPr algn="l" rtl="0" eaLnBrk="0" fontAlgn="base" hangingPunct="0">
        <a:spcBef>
          <a:spcPct val="0"/>
        </a:spcBef>
        <a:spcAft>
          <a:spcPct val="0"/>
        </a:spcAft>
        <a:defRPr sz="2800" b="1">
          <a:solidFill>
            <a:schemeClr val="tx1"/>
          </a:solidFill>
          <a:latin typeface="Arial" pitchFamily="34" charset="0"/>
          <a:ea typeface="微软雅黑" pitchFamily="34" charset="-122"/>
        </a:defRPr>
      </a:lvl4pPr>
      <a:lvl5pPr algn="l" rtl="0" eaLnBrk="0" fontAlgn="base" hangingPunct="0">
        <a:spcBef>
          <a:spcPct val="0"/>
        </a:spcBef>
        <a:spcAft>
          <a:spcPct val="0"/>
        </a:spcAft>
        <a:defRPr sz="2800" b="1">
          <a:solidFill>
            <a:schemeClr val="tx1"/>
          </a:solidFill>
          <a:latin typeface="Arial" pitchFamily="34" charset="0"/>
          <a:ea typeface="微软雅黑" pitchFamily="34" charset="-122"/>
        </a:defRPr>
      </a:lvl5pPr>
      <a:lvl6pPr marL="457200" algn="l" rtl="0" eaLnBrk="0" fontAlgn="base" hangingPunct="0">
        <a:spcBef>
          <a:spcPct val="0"/>
        </a:spcBef>
        <a:spcAft>
          <a:spcPct val="0"/>
        </a:spcAft>
        <a:defRPr sz="2800" b="1">
          <a:solidFill>
            <a:schemeClr val="tx1"/>
          </a:solidFill>
          <a:latin typeface="Arial" pitchFamily="34" charset="0"/>
          <a:ea typeface="微软雅黑" pitchFamily="34" charset="-122"/>
        </a:defRPr>
      </a:lvl6pPr>
      <a:lvl7pPr marL="914400" algn="l" rtl="0" eaLnBrk="0" fontAlgn="base" hangingPunct="0">
        <a:spcBef>
          <a:spcPct val="0"/>
        </a:spcBef>
        <a:spcAft>
          <a:spcPct val="0"/>
        </a:spcAft>
        <a:defRPr sz="2800" b="1">
          <a:solidFill>
            <a:schemeClr val="tx1"/>
          </a:solidFill>
          <a:latin typeface="Arial" pitchFamily="34" charset="0"/>
          <a:ea typeface="微软雅黑" pitchFamily="34" charset="-122"/>
        </a:defRPr>
      </a:lvl7pPr>
      <a:lvl8pPr marL="1371600" algn="l" rtl="0" eaLnBrk="0" fontAlgn="base" hangingPunct="0">
        <a:spcBef>
          <a:spcPct val="0"/>
        </a:spcBef>
        <a:spcAft>
          <a:spcPct val="0"/>
        </a:spcAft>
        <a:defRPr sz="2800" b="1">
          <a:solidFill>
            <a:schemeClr val="tx1"/>
          </a:solidFill>
          <a:latin typeface="Arial" pitchFamily="34" charset="0"/>
          <a:ea typeface="微软雅黑" pitchFamily="34" charset="-122"/>
        </a:defRPr>
      </a:lvl8pPr>
      <a:lvl9pPr marL="1828800" algn="l" rtl="0" eaLnBrk="0" fontAlgn="base" hangingPunct="0">
        <a:spcBef>
          <a:spcPct val="0"/>
        </a:spcBef>
        <a:spcAft>
          <a:spcPct val="0"/>
        </a:spcAft>
        <a:defRPr sz="2800" b="1">
          <a:solidFill>
            <a:schemeClr val="tx1"/>
          </a:solidFill>
          <a:latin typeface="Arial" pitchFamily="34" charset="0"/>
          <a:ea typeface="微软雅黑" pitchFamily="34" charset="-122"/>
        </a:defRPr>
      </a:lvl9pPr>
    </p:titleStyle>
    <p:bodyStyle>
      <a:lvl1pPr marL="180975"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000" b="1">
          <a:solidFill>
            <a:schemeClr val="tx1"/>
          </a:solidFill>
          <a:latin typeface="+mn-lt"/>
          <a:ea typeface="+mn-ea"/>
          <a:cs typeface="+mn-cs"/>
        </a:defRPr>
      </a:lvl1pPr>
      <a:lvl2pPr marL="541338"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2800">
          <a:solidFill>
            <a:schemeClr val="tx1"/>
          </a:solidFill>
          <a:latin typeface="+mn-lt"/>
          <a:ea typeface="+mn-ea"/>
        </a:defRPr>
      </a:lvl2pPr>
      <a:lvl3pPr marL="895350" indent="-174625" algn="l" rtl="0" eaLnBrk="0" fontAlgn="ctr" hangingPunct="0">
        <a:lnSpc>
          <a:spcPct val="120000"/>
        </a:lnSpc>
        <a:spcBef>
          <a:spcPct val="20000"/>
        </a:spcBef>
        <a:spcAft>
          <a:spcPct val="0"/>
        </a:spcAft>
        <a:buClr>
          <a:schemeClr val="accent1"/>
        </a:buClr>
        <a:buSzPct val="60000"/>
        <a:buFont typeface="Wingdings" pitchFamily="2" charset="2"/>
        <a:buChar char="l"/>
        <a:defRPr sz="1600">
          <a:solidFill>
            <a:schemeClr val="tx1"/>
          </a:solidFill>
          <a:latin typeface="+mn-lt"/>
          <a:ea typeface="+mn-ea"/>
        </a:defRPr>
      </a:lvl3pPr>
      <a:lvl4pPr marL="1255713" indent="-180975" algn="l" rtl="0" eaLnBrk="0" fontAlgn="ctr" hangingPunct="0">
        <a:lnSpc>
          <a:spcPct val="120000"/>
        </a:lnSpc>
        <a:spcBef>
          <a:spcPct val="20000"/>
        </a:spcBef>
        <a:spcAft>
          <a:spcPct val="0"/>
        </a:spcAft>
        <a:buClr>
          <a:schemeClr val="accent1"/>
        </a:buClr>
        <a:buSzPct val="60000"/>
        <a:buFont typeface="Wingdings" pitchFamily="2" charset="2"/>
        <a:buChar char="l"/>
        <a:defRPr sz="1400">
          <a:solidFill>
            <a:schemeClr val="tx1"/>
          </a:solidFill>
          <a:latin typeface="+mn-lt"/>
          <a:ea typeface="+mn-ea"/>
        </a:defRPr>
      </a:lvl4pPr>
      <a:lvl5pPr marL="16192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5pPr>
      <a:lvl6pPr marL="20764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6pPr>
      <a:lvl7pPr marL="25336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7pPr>
      <a:lvl8pPr marL="29908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8pPr>
      <a:lvl9pPr marL="3448050" indent="-184150" algn="l" rtl="0" eaLnBrk="0" fontAlgn="ctr" hangingPunct="0">
        <a:lnSpc>
          <a:spcPct val="120000"/>
        </a:lnSpc>
        <a:spcBef>
          <a:spcPct val="20000"/>
        </a:spcBef>
        <a:spcAft>
          <a:spcPct val="0"/>
        </a:spcAft>
        <a:buClr>
          <a:schemeClr val="accent1"/>
        </a:buClr>
        <a:buSzPct val="60000"/>
        <a:buFont typeface="Wingdings" pitchFamily="2" charset="2"/>
        <a:buChar char="l"/>
        <a:defRPr sz="12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图片 1"/>
          <p:cNvPicPr>
            <a:picLocks noChangeAspect="1"/>
          </p:cNvPicPr>
          <p:nvPr/>
        </p:nvPicPr>
        <p:blipFill>
          <a:blip r:embed="rId3" cstate="print"/>
          <a:srcRect l="43323" t="3204" b="35455"/>
          <a:stretch>
            <a:fillRect/>
          </a:stretch>
        </p:blipFill>
        <p:spPr bwMode="auto">
          <a:xfrm>
            <a:off x="0" y="0"/>
            <a:ext cx="9144000" cy="6858000"/>
          </a:xfrm>
          <a:prstGeom prst="rect">
            <a:avLst/>
          </a:prstGeom>
          <a:noFill/>
          <a:ln w="9525">
            <a:noFill/>
            <a:miter lim="800000"/>
            <a:headEnd/>
            <a:tailEnd/>
          </a:ln>
        </p:spPr>
      </p:pic>
      <p:sp>
        <p:nvSpPr>
          <p:cNvPr id="18435" name="TextBox 2"/>
          <p:cNvSpPr txBox="1">
            <a:spLocks noChangeArrowheads="1"/>
          </p:cNvSpPr>
          <p:nvPr/>
        </p:nvSpPr>
        <p:spPr bwMode="auto">
          <a:xfrm>
            <a:off x="0" y="2553016"/>
            <a:ext cx="9144000" cy="1308032"/>
          </a:xfrm>
          <a:prstGeom prst="rect">
            <a:avLst/>
          </a:prstGeom>
          <a:noFill/>
          <a:ln w="9525">
            <a:noFill/>
            <a:miter lim="800000"/>
            <a:headEnd/>
            <a:tailEnd/>
          </a:ln>
        </p:spPr>
        <p:txBody>
          <a:bodyPr wrap="square" lIns="91423" tIns="45711" rIns="91423" bIns="45711">
            <a:spAutoFit/>
          </a:bodyPr>
          <a:lstStyle/>
          <a:p>
            <a:pPr algn="ctr"/>
            <a:r>
              <a:rPr lang="zh-CN" altLang="en-US" sz="4000" b="1" dirty="0" smtClean="0">
                <a:solidFill>
                  <a:srgbClr val="0070C0"/>
                </a:solidFill>
                <a:latin typeface="微软雅黑" pitchFamily="34" charset="-122"/>
                <a:ea typeface="微软雅黑" pitchFamily="34" charset="-122"/>
              </a:rPr>
              <a:t>社会工</a:t>
            </a:r>
            <a:r>
              <a:rPr lang="zh-CN" altLang="en-US" sz="4000" b="1" dirty="0" smtClean="0">
                <a:solidFill>
                  <a:srgbClr val="0070C0"/>
                </a:solidFill>
                <a:latin typeface="微软雅黑" pitchFamily="34" charset="-122"/>
                <a:ea typeface="微软雅黑" pitchFamily="34" charset="-122"/>
              </a:rPr>
              <a:t>作综合能力</a:t>
            </a:r>
            <a:endParaRPr lang="zh-CN" altLang="en-US" sz="3900" b="1" dirty="0">
              <a:solidFill>
                <a:srgbClr val="0070C0"/>
              </a:solidFill>
              <a:latin typeface="微软雅黑" pitchFamily="34" charset="-122"/>
              <a:ea typeface="微软雅黑" pitchFamily="34" charset="-122"/>
            </a:endParaRPr>
          </a:p>
          <a:p>
            <a:r>
              <a:rPr lang="zh-CN" altLang="en-US" sz="3900" b="1" dirty="0">
                <a:solidFill>
                  <a:srgbClr val="0070C0"/>
                </a:solidFill>
                <a:latin typeface="微软雅黑" pitchFamily="34" charset="-122"/>
                <a:ea typeface="微软雅黑" pitchFamily="34" charset="-122"/>
              </a:rPr>
              <a:t> </a:t>
            </a:r>
          </a:p>
        </p:txBody>
      </p:sp>
      <p:sp>
        <p:nvSpPr>
          <p:cNvPr id="18436" name="矩形 4"/>
          <p:cNvSpPr>
            <a:spLocks noChangeArrowheads="1"/>
          </p:cNvSpPr>
          <p:nvPr/>
        </p:nvSpPr>
        <p:spPr bwMode="auto">
          <a:xfrm>
            <a:off x="3752074" y="3417368"/>
            <a:ext cx="184696" cy="584757"/>
          </a:xfrm>
          <a:prstGeom prst="rect">
            <a:avLst/>
          </a:prstGeom>
          <a:noFill/>
          <a:ln w="9525">
            <a:noFill/>
            <a:miter lim="800000"/>
            <a:headEnd/>
            <a:tailEnd/>
          </a:ln>
        </p:spPr>
        <p:txBody>
          <a:bodyPr wrap="none" lIns="91423" tIns="45711" rIns="91423" bIns="45711">
            <a:spAutoFit/>
          </a:bodyPr>
          <a:lstStyle/>
          <a:p>
            <a:endParaRPr lang="zh-CN" altLang="en-US" sz="3200" dirty="0">
              <a:solidFill>
                <a:srgbClr val="0070C0"/>
              </a:solidFill>
              <a:latin typeface="Agency FB" pitchFamily="34" charset="0"/>
            </a:endParaRPr>
          </a:p>
        </p:txBody>
      </p:sp>
      <p:cxnSp>
        <p:nvCxnSpPr>
          <p:cNvPr id="7" name="直接连接符 6"/>
          <p:cNvCxnSpPr/>
          <p:nvPr/>
        </p:nvCxnSpPr>
        <p:spPr>
          <a:xfrm>
            <a:off x="1691680" y="3429000"/>
            <a:ext cx="5943026" cy="1"/>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a:buNone/>
            </a:pPr>
            <a:r>
              <a:rPr lang="en-US" altLang="zh-CN" sz="2800" dirty="0" smtClean="0"/>
              <a:t>2.【2015-</a:t>
            </a:r>
            <a:r>
              <a:rPr lang="zh-CN" altLang="en-US" sz="2800" dirty="0" smtClean="0"/>
              <a:t>国家</a:t>
            </a:r>
            <a:r>
              <a:rPr lang="en-US" altLang="zh-CN" sz="2800" dirty="0" smtClean="0"/>
              <a:t>】</a:t>
            </a:r>
            <a:r>
              <a:rPr lang="zh-CN" altLang="en-US" sz="2800" dirty="0" smtClean="0"/>
              <a:t>某服务对象与社会工作者小张配合良好。对其很信任。有一天，该服务对象告诉小张自己盗窃了公司的重要物品。没人发现，请求小张保密。根据社会工作价值观与专业伦理，此时，小张最合适的做法是（   ）。</a:t>
            </a:r>
          </a:p>
          <a:p>
            <a:pPr marL="0" indent="0">
              <a:buNone/>
            </a:pPr>
            <a:r>
              <a:rPr lang="en-US" altLang="zh-CN" sz="2800" dirty="0" smtClean="0"/>
              <a:t>A.</a:t>
            </a:r>
            <a:r>
              <a:rPr lang="zh-CN" altLang="en-US" sz="2800" dirty="0" smtClean="0"/>
              <a:t>替服务对象保密					</a:t>
            </a:r>
            <a:endParaRPr lang="en-US" altLang="zh-CN" sz="2800" dirty="0" smtClean="0"/>
          </a:p>
          <a:p>
            <a:pPr marL="0" indent="0">
              <a:buNone/>
            </a:pPr>
            <a:r>
              <a:rPr lang="en-US" altLang="zh-CN" sz="2800" dirty="0" smtClean="0"/>
              <a:t>B</a:t>
            </a:r>
            <a:r>
              <a:rPr lang="en-US" altLang="zh-CN" sz="2800" dirty="0" smtClean="0"/>
              <a:t>.</a:t>
            </a:r>
            <a:r>
              <a:rPr lang="zh-CN" altLang="en-US" sz="2800" dirty="0" smtClean="0"/>
              <a:t>对此事不作反应</a:t>
            </a:r>
          </a:p>
          <a:p>
            <a:pPr marL="0" indent="0">
              <a:buNone/>
            </a:pPr>
            <a:r>
              <a:rPr lang="en-US" altLang="zh-CN" sz="2800" dirty="0" smtClean="0"/>
              <a:t>C.</a:t>
            </a:r>
            <a:r>
              <a:rPr lang="zh-CN" altLang="en-US" sz="2800" dirty="0" smtClean="0"/>
              <a:t>陪同服务对象向公安部门自首		</a:t>
            </a:r>
            <a:endParaRPr lang="en-US" altLang="zh-CN" sz="2800" dirty="0" smtClean="0"/>
          </a:p>
          <a:p>
            <a:pPr marL="0" indent="0">
              <a:buNone/>
            </a:pPr>
            <a:r>
              <a:rPr lang="en-US" altLang="zh-CN" sz="2800" dirty="0" smtClean="0"/>
              <a:t>D</a:t>
            </a:r>
            <a:r>
              <a:rPr lang="en-US" altLang="zh-CN" sz="2800" dirty="0" smtClean="0"/>
              <a:t>.</a:t>
            </a:r>
            <a:r>
              <a:rPr lang="zh-CN" altLang="en-US" sz="2800" dirty="0" smtClean="0"/>
              <a:t>让服务对象将偷盗的物品悄悄送回公司</a:t>
            </a:r>
          </a:p>
          <a:p>
            <a:pPr marL="0" indent="0">
              <a:buNone/>
            </a:pPr>
            <a:endParaRPr lang="zh-CN" alt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052736"/>
            <a:ext cx="8229600" cy="4958011"/>
          </a:xfrm>
        </p:spPr>
        <p:txBody>
          <a:bodyPr/>
          <a:lstStyle/>
          <a:p>
            <a:pPr marL="0" indent="0">
              <a:buNone/>
            </a:pPr>
            <a:r>
              <a:rPr lang="zh-CN" altLang="en-US" sz="2800" dirty="0" smtClean="0"/>
              <a:t> 注</a:t>
            </a:r>
            <a:r>
              <a:rPr lang="zh-CN" altLang="en-US" sz="2800" dirty="0" smtClean="0"/>
              <a:t>重为服务对象保密的原则</a:t>
            </a:r>
          </a:p>
          <a:p>
            <a:pPr marL="0" indent="0">
              <a:buNone/>
            </a:pPr>
            <a:r>
              <a:rPr lang="zh-CN" altLang="en-US" sz="2400" dirty="0" smtClean="0"/>
              <a:t>          社</a:t>
            </a:r>
            <a:r>
              <a:rPr lang="zh-CN" altLang="en-US" sz="2400" dirty="0" smtClean="0"/>
              <a:t>会工作者应当保护服务对象的隐私。未经服务对象同意或允许，社会工作者不得向第三方透露涉及服务对象个人身份资料和其他可能危害服务对象权益的隐私信息。除非在特别情况下必须透露有关信息时，社会工作者应向机构或有关部门报告，并告知服务对象有限度公开隐私信息的必要性及采取相关保护措施。如果在紧急情形下，必须打破保密原则而来不及提出报告时，社会工作者事后应当提供相关的证据并补办手续，以记录必要的工作程序。 但在社会工作实务中，绝对保密是难以做到的，所谓的保密原则，更经常地是指相对保密。</a:t>
            </a:r>
          </a:p>
          <a:p>
            <a:pPr marL="0" indent="0">
              <a:buNone/>
            </a:pPr>
            <a:endParaRPr lang="zh-CN"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a:buNone/>
            </a:pPr>
            <a:r>
              <a:rPr lang="en-US" altLang="zh-CN" sz="2800" dirty="0" smtClean="0"/>
              <a:t>3.【</a:t>
            </a:r>
            <a:r>
              <a:rPr lang="en-US" altLang="zh-CN" sz="2800" dirty="0" smtClean="0"/>
              <a:t>2015-</a:t>
            </a:r>
            <a:r>
              <a:rPr lang="zh-CN" altLang="en-US" sz="2800" dirty="0" smtClean="0"/>
              <a:t>国家</a:t>
            </a:r>
            <a:r>
              <a:rPr lang="en-US" altLang="zh-CN" sz="2800" dirty="0" smtClean="0"/>
              <a:t>】</a:t>
            </a:r>
            <a:r>
              <a:rPr lang="zh-CN" altLang="en-US" sz="2800" dirty="0" smtClean="0"/>
              <a:t>小丽大学毕业后进入社会工作服务机构工作。由于当地社会工作刚刚起步，社会工作服务机构不多。同行之间互动很少。为了更好地融入这个群体，她报名参加了社会工作者协会的继续教育培训，并注册成为该协会会员。根据马斯洛的需要层次论，小丽追求的是（   ）的需要。</a:t>
            </a:r>
          </a:p>
          <a:p>
            <a:pPr marL="0" indent="0">
              <a:buNone/>
            </a:pPr>
            <a:r>
              <a:rPr lang="en-US" altLang="zh-CN" sz="2800" dirty="0" smtClean="0"/>
              <a:t>A.</a:t>
            </a:r>
            <a:r>
              <a:rPr lang="zh-CN" altLang="en-US" sz="2800" dirty="0" smtClean="0"/>
              <a:t>安全				</a:t>
            </a:r>
            <a:r>
              <a:rPr lang="en-US" altLang="zh-CN" sz="2800" dirty="0" smtClean="0"/>
              <a:t>B.</a:t>
            </a:r>
            <a:r>
              <a:rPr lang="zh-CN" altLang="en-US" sz="2800" dirty="0" smtClean="0"/>
              <a:t>归属与爱		</a:t>
            </a:r>
            <a:endParaRPr lang="en-US" altLang="zh-CN" sz="2800" dirty="0" smtClean="0"/>
          </a:p>
          <a:p>
            <a:pPr marL="0" indent="0">
              <a:buNone/>
            </a:pPr>
            <a:r>
              <a:rPr lang="en-US" altLang="zh-CN" sz="2800" dirty="0" smtClean="0"/>
              <a:t>C</a:t>
            </a:r>
            <a:r>
              <a:rPr lang="en-US" altLang="zh-CN" sz="2800" dirty="0" smtClean="0"/>
              <a:t>.</a:t>
            </a:r>
            <a:r>
              <a:rPr lang="zh-CN" altLang="en-US" sz="2800" dirty="0" smtClean="0"/>
              <a:t>尊重				</a:t>
            </a:r>
            <a:r>
              <a:rPr lang="en-US" altLang="zh-CN" sz="2800" dirty="0" smtClean="0"/>
              <a:t>D.</a:t>
            </a:r>
            <a:r>
              <a:rPr lang="zh-CN" altLang="en-US" sz="2800" dirty="0" smtClean="0"/>
              <a:t>自我实现</a:t>
            </a:r>
          </a:p>
          <a:p>
            <a:pPr marL="0" indent="0">
              <a:buNone/>
            </a:pPr>
            <a:endParaRPr lang="zh-CN" alt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dministrator\Desktop\timg.jpg"/>
          <p:cNvPicPr>
            <a:picLocks noChangeAspect="1" noChangeArrowheads="1"/>
          </p:cNvPicPr>
          <p:nvPr/>
        </p:nvPicPr>
        <p:blipFill>
          <a:blip r:embed="rId2" cstate="print"/>
          <a:srcRect/>
          <a:stretch>
            <a:fillRect/>
          </a:stretch>
        </p:blipFill>
        <p:spPr bwMode="auto">
          <a:xfrm>
            <a:off x="467544" y="1124744"/>
            <a:ext cx="7945710" cy="460851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052736"/>
            <a:ext cx="8229600" cy="4958011"/>
          </a:xfrm>
        </p:spPr>
        <p:txBody>
          <a:bodyPr/>
          <a:lstStyle/>
          <a:p>
            <a:pPr eaLnBrk="1" hangingPunct="1">
              <a:buNone/>
            </a:pPr>
            <a:endParaRPr lang="en-US" altLang="zh-CN" sz="2800" dirty="0" smtClean="0"/>
          </a:p>
          <a:p>
            <a:pPr eaLnBrk="1" hangingPunct="1">
              <a:buNone/>
            </a:pPr>
            <a:r>
              <a:rPr lang="zh-CN" altLang="zh-CN" sz="2800" dirty="0" smtClean="0"/>
              <a:t>自</a:t>
            </a:r>
            <a:r>
              <a:rPr lang="zh-CN" altLang="zh-CN" sz="2800" dirty="0" smtClean="0"/>
              <a:t>我实现的需</a:t>
            </a:r>
            <a:r>
              <a:rPr lang="zh-CN" altLang="zh-CN" sz="2800" dirty="0" smtClean="0"/>
              <a:t>要</a:t>
            </a:r>
            <a:endParaRPr lang="en-US" altLang="zh-CN" sz="2800" dirty="0" smtClean="0"/>
          </a:p>
          <a:p>
            <a:pPr marL="0" indent="0" eaLnBrk="1" hangingPunct="1">
              <a:buNone/>
            </a:pPr>
            <a:r>
              <a:rPr lang="en-US" altLang="zh-CN" sz="2800" dirty="0" smtClean="0"/>
              <a:t>         </a:t>
            </a:r>
            <a:r>
              <a:rPr lang="zh-CN" altLang="zh-CN" sz="2800" dirty="0" smtClean="0"/>
              <a:t>这</a:t>
            </a:r>
            <a:r>
              <a:rPr lang="zh-CN" altLang="zh-CN" sz="2800" dirty="0" smtClean="0"/>
              <a:t>是最高层次的需要，它是指实现个人理想、抱负，发挥个人的最大潜能，完成与自己的能力相称的一切事情的需要，也是一种自我价值得到体现的需要。自我实现的需要是在努力发挥自己的潜力，使自己越来越成为自己所期望的人。</a:t>
            </a:r>
          </a:p>
          <a:p>
            <a:pPr marL="0" indent="0" eaLnBrk="1" hangingPunct="1">
              <a:buNone/>
            </a:pPr>
            <a:endParaRPr lang="zh-CN" alt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772816"/>
            <a:ext cx="8496944" cy="3816424"/>
          </a:xfrm>
        </p:spPr>
        <p:txBody>
          <a:bodyPr/>
          <a:lstStyle/>
          <a:p>
            <a:pPr lvl="0" algn="just" eaLnBrk="1" hangingPunct="1">
              <a:spcAft>
                <a:spcPts val="0"/>
              </a:spcAft>
              <a:buNone/>
            </a:pPr>
            <a:endParaRPr lang="zh-CN" altLang="en-US" sz="3600" kern="100" dirty="0" smtClean="0">
              <a:latin typeface="微软雅黑" pitchFamily="34" charset="-122"/>
              <a:ea typeface="微软雅黑" pitchFamily="34" charset="-122"/>
              <a:cs typeface="Times New Roman"/>
            </a:endParaRPr>
          </a:p>
          <a:p>
            <a:pPr lvl="0" algn="just" eaLnBrk="1" hangingPunct="1">
              <a:spcAft>
                <a:spcPts val="0"/>
              </a:spcAft>
              <a:buNone/>
            </a:pPr>
            <a:r>
              <a:rPr lang="zh-CN" altLang="en-US" sz="3600" kern="100" dirty="0" smtClean="0">
                <a:latin typeface="微软雅黑" pitchFamily="34" charset="-122"/>
                <a:ea typeface="微软雅黑" pitchFamily="34" charset="-122"/>
                <a:cs typeface="Times New Roman"/>
              </a:rPr>
              <a:t>第</a:t>
            </a:r>
            <a:r>
              <a:rPr lang="zh-CN" altLang="en-US" sz="3600" kern="100" dirty="0" smtClean="0">
                <a:latin typeface="微软雅黑" pitchFamily="34" charset="-122"/>
                <a:ea typeface="微软雅黑" pitchFamily="34" charset="-122"/>
                <a:cs typeface="Times New Roman"/>
              </a:rPr>
              <a:t>四章 </a:t>
            </a:r>
            <a:r>
              <a:rPr lang="zh-CN" altLang="en-US" sz="3600" kern="100" dirty="0" smtClean="0">
                <a:latin typeface="微软雅黑" pitchFamily="34" charset="-122"/>
                <a:ea typeface="微软雅黑" pitchFamily="34" charset="-122"/>
                <a:cs typeface="Times New Roman"/>
              </a:rPr>
              <a:t>  个</a:t>
            </a:r>
            <a:r>
              <a:rPr lang="zh-CN" altLang="en-US" sz="3600" kern="100" dirty="0" smtClean="0">
                <a:latin typeface="微软雅黑" pitchFamily="34" charset="-122"/>
                <a:ea typeface="微软雅黑" pitchFamily="34" charset="-122"/>
                <a:cs typeface="Times New Roman"/>
              </a:rPr>
              <a:t>案工作方法	</a:t>
            </a:r>
            <a:endParaRPr lang="en-US" altLang="zh-CN" sz="3600" kern="100" dirty="0" smtClean="0">
              <a:latin typeface="微软雅黑" pitchFamily="34" charset="-122"/>
              <a:ea typeface="微软雅黑" pitchFamily="34" charset="-122"/>
              <a:cs typeface="Times New Roman"/>
            </a:endParaRPr>
          </a:p>
          <a:p>
            <a:pPr lvl="0" algn="just" eaLnBrk="1" hangingPunct="1">
              <a:spcAft>
                <a:spcPts val="0"/>
              </a:spcAft>
              <a:buNone/>
            </a:pPr>
            <a:r>
              <a:rPr lang="zh-CN" altLang="en-US" sz="3600" kern="100" dirty="0" smtClean="0">
                <a:latin typeface="微软雅黑" pitchFamily="34" charset="-122"/>
                <a:ea typeface="微软雅黑" pitchFamily="34" charset="-122"/>
                <a:cs typeface="Times New Roman"/>
              </a:rPr>
              <a:t>第五章 </a:t>
            </a:r>
            <a:r>
              <a:rPr lang="zh-CN" altLang="en-US" sz="3600" kern="100" dirty="0" smtClean="0">
                <a:latin typeface="微软雅黑" pitchFamily="34" charset="-122"/>
                <a:ea typeface="微软雅黑" pitchFamily="34" charset="-122"/>
                <a:cs typeface="Times New Roman"/>
              </a:rPr>
              <a:t>  小</a:t>
            </a:r>
            <a:r>
              <a:rPr lang="zh-CN" altLang="en-US" sz="3600" kern="100" dirty="0" smtClean="0">
                <a:latin typeface="微软雅黑" pitchFamily="34" charset="-122"/>
                <a:ea typeface="微软雅黑" pitchFamily="34" charset="-122"/>
                <a:cs typeface="Times New Roman"/>
              </a:rPr>
              <a:t>组工作方法	</a:t>
            </a:r>
            <a:endParaRPr lang="en-US" altLang="zh-CN" sz="3600" kern="100" dirty="0" smtClean="0">
              <a:latin typeface="微软雅黑" pitchFamily="34" charset="-122"/>
              <a:ea typeface="微软雅黑" pitchFamily="34" charset="-122"/>
              <a:cs typeface="Times New Roman"/>
            </a:endParaRPr>
          </a:p>
          <a:p>
            <a:pPr lvl="0" algn="just" eaLnBrk="1" hangingPunct="1">
              <a:spcAft>
                <a:spcPts val="0"/>
              </a:spcAft>
              <a:buNone/>
            </a:pPr>
            <a:r>
              <a:rPr lang="zh-CN" altLang="en-US" sz="3600" kern="100" dirty="0" smtClean="0">
                <a:latin typeface="微软雅黑" pitchFamily="34" charset="-122"/>
                <a:ea typeface="微软雅黑" pitchFamily="34" charset="-122"/>
                <a:cs typeface="Times New Roman"/>
              </a:rPr>
              <a:t>第六章 </a:t>
            </a:r>
            <a:r>
              <a:rPr lang="zh-CN" altLang="en-US" sz="3600" kern="100" dirty="0" smtClean="0">
                <a:latin typeface="微软雅黑" pitchFamily="34" charset="-122"/>
                <a:ea typeface="微软雅黑" pitchFamily="34" charset="-122"/>
                <a:cs typeface="Times New Roman"/>
              </a:rPr>
              <a:t>  社</a:t>
            </a:r>
            <a:r>
              <a:rPr lang="zh-CN" altLang="en-US" sz="3600" kern="100" dirty="0" smtClean="0">
                <a:latin typeface="微软雅黑" pitchFamily="34" charset="-122"/>
                <a:ea typeface="微软雅黑" pitchFamily="34" charset="-122"/>
                <a:cs typeface="Times New Roman"/>
              </a:rPr>
              <a:t>区工作方法	</a:t>
            </a:r>
            <a:endParaRPr lang="en-US" altLang="zh-CN" sz="3600" kern="100" dirty="0" smtClean="0">
              <a:latin typeface="微软雅黑" pitchFamily="34" charset="-122"/>
              <a:ea typeface="微软雅黑" pitchFamily="34" charset="-122"/>
              <a:cs typeface="Times New Roman"/>
            </a:endParaRPr>
          </a:p>
          <a:p>
            <a:pPr lvl="0" algn="just" eaLnBrk="1" hangingPunct="1">
              <a:spcAft>
                <a:spcPts val="0"/>
              </a:spcAft>
              <a:buFont typeface="+mj-lt"/>
              <a:buAutoNum type="arabicPeriod"/>
            </a:pPr>
            <a:endParaRPr lang="en-US" altLang="zh-CN" sz="3600" kern="100" dirty="0" smtClean="0">
              <a:latin typeface="微软雅黑" pitchFamily="34" charset="-122"/>
              <a:ea typeface="微软雅黑" pitchFamily="34" charset="-122"/>
              <a:cs typeface="Times New Roman"/>
            </a:endParaRPr>
          </a:p>
          <a:p>
            <a:pPr marL="457200" lvl="0" indent="-457200" algn="just" eaLnBrk="1" hangingPunct="1">
              <a:spcAft>
                <a:spcPts val="0"/>
              </a:spcAft>
              <a:buFont typeface="+mj-lt"/>
              <a:buAutoNum type="arabicPeriod"/>
            </a:pPr>
            <a:endParaRPr lang="zh-CN" altLang="en-US" dirty="0">
              <a:latin typeface="微软雅黑" pitchFamily="34" charset="-122"/>
              <a:ea typeface="微软雅黑" pitchFamily="34" charset="-122"/>
            </a:endParaRPr>
          </a:p>
        </p:txBody>
      </p:sp>
      <p:sp>
        <p:nvSpPr>
          <p:cNvPr id="4" name="标题 1"/>
          <p:cNvSpPr>
            <a:spLocks noGrp="1"/>
          </p:cNvSpPr>
          <p:nvPr>
            <p:ph type="title"/>
          </p:nvPr>
        </p:nvSpPr>
        <p:spPr>
          <a:xfrm>
            <a:off x="457200" y="274638"/>
            <a:ext cx="8229600" cy="1143000"/>
          </a:xfrm>
        </p:spPr>
        <p:txBody>
          <a:bodyPr/>
          <a:lstStyle/>
          <a:p>
            <a:pPr>
              <a:lnSpc>
                <a:spcPct val="200000"/>
              </a:lnSpc>
            </a:pPr>
            <a:r>
              <a:rPr lang="zh-CN" altLang="en-US" dirty="0" smtClean="0">
                <a:solidFill>
                  <a:srgbClr val="000000"/>
                </a:solidFill>
                <a:latin typeface="微软雅黑" pitchFamily="34" charset="-122"/>
                <a:ea typeface="微软雅黑" pitchFamily="34" charset="-122"/>
                <a:sym typeface="微软雅黑" pitchFamily="34" charset="-122"/>
              </a:rPr>
              <a:t>重点剖析</a:t>
            </a:r>
            <a:r>
              <a:rPr lang="en-US" altLang="zh-CN" dirty="0" smtClean="0">
                <a:solidFill>
                  <a:srgbClr val="000000"/>
                </a:solidFill>
                <a:latin typeface="微软雅黑" pitchFamily="34" charset="-122"/>
                <a:ea typeface="微软雅黑" pitchFamily="34" charset="-122"/>
                <a:sym typeface="微软雅黑" pitchFamily="34" charset="-122"/>
              </a:rPr>
              <a:t>——</a:t>
            </a:r>
            <a:r>
              <a:rPr lang="zh-CN" altLang="en-US" dirty="0" smtClean="0">
                <a:solidFill>
                  <a:srgbClr val="000000"/>
                </a:solidFill>
                <a:latin typeface="微软雅黑" pitchFamily="34" charset="-122"/>
                <a:ea typeface="微软雅黑" pitchFamily="34" charset="-122"/>
                <a:sym typeface="微软雅黑" pitchFamily="34" charset="-122"/>
              </a:rPr>
              <a:t>考了什么</a:t>
            </a:r>
            <a:endParaRPr lang="en-US" altLang="zh-CN" dirty="0" smtClean="0">
              <a:solidFill>
                <a:srgbClr val="000000"/>
              </a:solidFill>
              <a:latin typeface="微软雅黑" pitchFamily="34" charset="-122"/>
              <a:ea typeface="微软雅黑" pitchFamily="34" charset="-122"/>
              <a:sym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a:buNone/>
            </a:pPr>
            <a:r>
              <a:rPr lang="en-US" altLang="zh-CN" sz="2800" dirty="0" smtClean="0"/>
              <a:t>4.</a:t>
            </a:r>
            <a:r>
              <a:rPr lang="zh-CN" altLang="zh-CN" sz="2800" dirty="0" smtClean="0"/>
              <a:t>【</a:t>
            </a:r>
            <a:r>
              <a:rPr lang="en-US" altLang="zh-CN" sz="2800" dirty="0" smtClean="0"/>
              <a:t>2015-</a:t>
            </a:r>
            <a:r>
              <a:rPr lang="zh-CN" altLang="zh-CN" sz="2800" dirty="0" smtClean="0"/>
              <a:t>国家】服务对象：“……我总是这样，我有时候想我是不是疯了”。社会工作者：“您刚才说的意思是，您一遇到有反对意见，就觉得受不了了吗</a:t>
            </a:r>
            <a:r>
              <a:rPr lang="en-US" altLang="zh-CN" sz="2800" dirty="0" smtClean="0"/>
              <a:t>?</a:t>
            </a:r>
            <a:r>
              <a:rPr lang="zh-CN" altLang="zh-CN" sz="2800" dirty="0" smtClean="0"/>
              <a:t>”上述对话中，社会工作者使用的引领性技巧是（</a:t>
            </a:r>
            <a:r>
              <a:rPr lang="en-US" altLang="zh-CN" sz="2800" dirty="0" smtClean="0"/>
              <a:t>   </a:t>
            </a:r>
            <a:r>
              <a:rPr lang="zh-CN" altLang="zh-CN" sz="2800" dirty="0" smtClean="0"/>
              <a:t>）。</a:t>
            </a:r>
          </a:p>
          <a:p>
            <a:pPr>
              <a:buNone/>
            </a:pPr>
            <a:r>
              <a:rPr lang="en-US" altLang="zh-CN" sz="2800" dirty="0" smtClean="0"/>
              <a:t>A.</a:t>
            </a:r>
            <a:r>
              <a:rPr lang="zh-CN" altLang="zh-CN" sz="2800" dirty="0" smtClean="0"/>
              <a:t>对焦</a:t>
            </a:r>
            <a:r>
              <a:rPr lang="en-US" altLang="zh-CN" sz="2800" dirty="0" smtClean="0"/>
              <a:t>				B.</a:t>
            </a:r>
            <a:r>
              <a:rPr lang="zh-CN" altLang="zh-CN" sz="2800" dirty="0" smtClean="0"/>
              <a:t>澄清</a:t>
            </a:r>
            <a:r>
              <a:rPr lang="en-US" altLang="zh-CN" sz="2800" dirty="0" smtClean="0"/>
              <a:t>		</a:t>
            </a:r>
            <a:endParaRPr lang="en-US" altLang="zh-CN" sz="2800" dirty="0" smtClean="0"/>
          </a:p>
          <a:p>
            <a:pPr>
              <a:buNone/>
            </a:pPr>
            <a:r>
              <a:rPr lang="en-US" altLang="zh-CN" sz="2800" dirty="0" smtClean="0"/>
              <a:t>C</a:t>
            </a:r>
            <a:r>
              <a:rPr lang="en-US" altLang="zh-CN" sz="2800" dirty="0" smtClean="0"/>
              <a:t>.</a:t>
            </a:r>
            <a:r>
              <a:rPr lang="zh-CN" altLang="zh-CN" sz="2800" dirty="0" smtClean="0"/>
              <a:t>摘要</a:t>
            </a:r>
            <a:r>
              <a:rPr lang="en-US" altLang="zh-CN" sz="2800" dirty="0" smtClean="0"/>
              <a:t>				D.</a:t>
            </a:r>
            <a:r>
              <a:rPr lang="zh-CN" altLang="zh-CN" sz="2800" dirty="0" smtClean="0"/>
              <a:t>对质</a:t>
            </a:r>
          </a:p>
          <a:p>
            <a:pPr marL="514350" indent="-514350">
              <a:buNone/>
            </a:pPr>
            <a:endParaRPr lang="zh-CN" alt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a:buNone/>
            </a:pPr>
            <a:r>
              <a:rPr lang="zh-CN" altLang="en-US" sz="2800" dirty="0" smtClean="0"/>
              <a:t>澄清</a:t>
            </a:r>
            <a:endParaRPr lang="en-US" altLang="zh-CN" sz="2800" dirty="0" smtClean="0"/>
          </a:p>
          <a:p>
            <a:pPr marL="0" indent="0">
              <a:buNone/>
            </a:pPr>
            <a:r>
              <a:rPr lang="en-US" altLang="zh-CN" sz="2800" dirty="0" smtClean="0"/>
              <a:t> </a:t>
            </a:r>
            <a:r>
              <a:rPr lang="en-US" altLang="zh-CN" sz="2800" dirty="0" smtClean="0"/>
              <a:t>        </a:t>
            </a:r>
            <a:r>
              <a:rPr lang="zh-CN" altLang="en-US" sz="2800" dirty="0" smtClean="0"/>
              <a:t>社</a:t>
            </a:r>
            <a:r>
              <a:rPr lang="zh-CN" altLang="en-US" sz="2800" dirty="0" smtClean="0"/>
              <a:t>会工作者引导服务对象重新整理模糊不清的经验和感受。例如，对于服务对象的模糊不清的表达，社会工作者可以进一步加以明确：“您刚才说的意思是</a:t>
            </a:r>
            <a:r>
              <a:rPr lang="en-US" altLang="zh-CN" sz="2800" dirty="0" smtClean="0"/>
              <a:t>……</a:t>
            </a:r>
            <a:r>
              <a:rPr lang="zh-CN" altLang="en-US" sz="2800" dirty="0" smtClean="0"/>
              <a:t>是吗</a:t>
            </a:r>
            <a:r>
              <a:rPr lang="en-US" altLang="zh-CN" sz="2800" dirty="0" smtClean="0"/>
              <a:t>?”</a:t>
            </a:r>
            <a:r>
              <a:rPr lang="zh-CN" altLang="en-US" sz="2800" dirty="0" smtClean="0"/>
              <a:t>或者“听了您刚才的话，我的理解是</a:t>
            </a:r>
            <a:r>
              <a:rPr lang="en-US" altLang="zh-CN" sz="2800" dirty="0" smtClean="0"/>
              <a:t>……</a:t>
            </a:r>
            <a:r>
              <a:rPr lang="zh-CN" altLang="en-US" sz="2800" dirty="0" smtClean="0"/>
              <a:t>对吗</a:t>
            </a:r>
            <a:r>
              <a:rPr lang="en-US" altLang="zh-CN" sz="2800" dirty="0" smtClean="0"/>
              <a:t>?”</a:t>
            </a:r>
          </a:p>
          <a:p>
            <a:pPr marL="514350" indent="-514350">
              <a:buNone/>
            </a:pPr>
            <a:endParaRPr lang="zh-CN" alt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a:buNone/>
            </a:pPr>
            <a:r>
              <a:rPr lang="en-US" altLang="zh-CN" sz="2800" dirty="0" smtClean="0"/>
              <a:t>5.【</a:t>
            </a:r>
            <a:r>
              <a:rPr lang="en-US" altLang="zh-CN" sz="2800" dirty="0" smtClean="0"/>
              <a:t>2015-</a:t>
            </a:r>
            <a:r>
              <a:rPr lang="zh-CN" altLang="en-US" sz="2800" dirty="0" smtClean="0"/>
              <a:t>国家</a:t>
            </a:r>
            <a:r>
              <a:rPr lang="en-US" altLang="zh-CN" sz="2800" dirty="0" smtClean="0"/>
              <a:t>】</a:t>
            </a:r>
            <a:r>
              <a:rPr lang="zh-CN" altLang="en-US" sz="2800" dirty="0" smtClean="0"/>
              <a:t>在小组工作的中期转折阶段，小组成员关系走向亲密化，小组内部权力竞争开始。此时，社会工作者的工作重点是（   ）。</a:t>
            </a:r>
          </a:p>
          <a:p>
            <a:pPr marL="0" indent="0">
              <a:buNone/>
            </a:pPr>
            <a:r>
              <a:rPr lang="en-US" altLang="zh-CN" sz="2800" dirty="0" smtClean="0"/>
              <a:t>A.</a:t>
            </a:r>
            <a:r>
              <a:rPr lang="zh-CN" altLang="en-US" sz="2800" dirty="0" smtClean="0"/>
              <a:t>增强组员对小组的认同感				</a:t>
            </a:r>
            <a:endParaRPr lang="en-US" altLang="zh-CN" sz="2800" dirty="0" smtClean="0"/>
          </a:p>
          <a:p>
            <a:pPr marL="0" indent="0">
              <a:buNone/>
            </a:pPr>
            <a:r>
              <a:rPr lang="en-US" altLang="zh-CN" sz="2800" dirty="0" smtClean="0"/>
              <a:t>B</a:t>
            </a:r>
            <a:r>
              <a:rPr lang="en-US" altLang="zh-CN" sz="2800" dirty="0" smtClean="0"/>
              <a:t>.</a:t>
            </a:r>
            <a:r>
              <a:rPr lang="zh-CN" altLang="en-US" sz="2800" dirty="0" smtClean="0"/>
              <a:t>处理小组冲突</a:t>
            </a:r>
          </a:p>
          <a:p>
            <a:pPr marL="0" indent="0">
              <a:buNone/>
            </a:pPr>
            <a:r>
              <a:rPr lang="en-US" altLang="zh-CN" sz="2800" dirty="0" smtClean="0"/>
              <a:t>C.</a:t>
            </a:r>
            <a:r>
              <a:rPr lang="zh-CN" altLang="en-US" sz="2800" dirty="0" smtClean="0"/>
              <a:t>形成稳定的小组关系结构				</a:t>
            </a:r>
            <a:endParaRPr lang="en-US" altLang="zh-CN" sz="2800" dirty="0" smtClean="0"/>
          </a:p>
          <a:p>
            <a:pPr marL="0" indent="0">
              <a:buNone/>
            </a:pPr>
            <a:r>
              <a:rPr lang="en-US" altLang="zh-CN" sz="2800" dirty="0" smtClean="0"/>
              <a:t>D</a:t>
            </a:r>
            <a:r>
              <a:rPr lang="en-US" altLang="zh-CN" sz="2800" dirty="0" smtClean="0"/>
              <a:t>.</a:t>
            </a:r>
            <a:r>
              <a:rPr lang="zh-CN" altLang="en-US" sz="2800" dirty="0" smtClean="0"/>
              <a:t>协助组员把认知转变为行动</a:t>
            </a:r>
          </a:p>
          <a:p>
            <a:pPr marL="514350" indent="-514350">
              <a:buNone/>
            </a:pPr>
            <a:endParaRPr lang="zh-CN" alt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a:buNone/>
            </a:pPr>
            <a:r>
              <a:rPr lang="zh-CN" altLang="en-US" sz="2800" dirty="0" smtClean="0"/>
              <a:t>面对小组的特点，社会工作者在转折阶段的工作重点在于</a:t>
            </a:r>
            <a:r>
              <a:rPr lang="zh-CN" altLang="en-US" sz="2800" dirty="0" smtClean="0">
                <a:solidFill>
                  <a:srgbClr val="FF0000"/>
                </a:solidFill>
              </a:rPr>
              <a:t>处理小组冲突</a:t>
            </a:r>
            <a:r>
              <a:rPr lang="zh-CN" altLang="en-US" sz="2800" dirty="0" smtClean="0"/>
              <a:t>。具体来就说就是：</a:t>
            </a:r>
          </a:p>
          <a:p>
            <a:pPr marL="0" indent="0">
              <a:buNone/>
            </a:pPr>
            <a:r>
              <a:rPr lang="zh-CN" altLang="en-US" sz="2800" dirty="0" smtClean="0"/>
              <a:t>（</a:t>
            </a:r>
            <a:r>
              <a:rPr lang="en-US" altLang="zh-CN" sz="2800" dirty="0" smtClean="0"/>
              <a:t>1</a:t>
            </a:r>
            <a:r>
              <a:rPr lang="zh-CN" altLang="en-US" sz="2800" dirty="0" smtClean="0"/>
              <a:t>）处理抗拒行为；</a:t>
            </a:r>
          </a:p>
          <a:p>
            <a:pPr marL="0" indent="0">
              <a:buNone/>
            </a:pPr>
            <a:r>
              <a:rPr lang="zh-CN" altLang="en-US" sz="2800" dirty="0" smtClean="0"/>
              <a:t>（</a:t>
            </a:r>
            <a:r>
              <a:rPr lang="en-US" altLang="zh-CN" sz="2800" dirty="0" smtClean="0"/>
              <a:t>2</a:t>
            </a:r>
            <a:r>
              <a:rPr lang="zh-CN" altLang="en-US" sz="2800" dirty="0" smtClean="0"/>
              <a:t>）协调和处理冲突：</a:t>
            </a:r>
          </a:p>
          <a:p>
            <a:pPr marL="0" indent="0">
              <a:buNone/>
            </a:pPr>
            <a:r>
              <a:rPr lang="zh-CN" altLang="en-US" sz="2800" dirty="0" smtClean="0"/>
              <a:t>（</a:t>
            </a:r>
            <a:r>
              <a:rPr lang="en-US" altLang="zh-CN" sz="2800" dirty="0" smtClean="0"/>
              <a:t>3</a:t>
            </a:r>
            <a:r>
              <a:rPr lang="zh-CN" altLang="en-US" sz="2800" dirty="0" smtClean="0"/>
              <a:t>）保持组员对整体目标的意识；</a:t>
            </a:r>
          </a:p>
          <a:p>
            <a:pPr marL="0" indent="0">
              <a:buNone/>
            </a:pPr>
            <a:r>
              <a:rPr lang="zh-CN" altLang="en-US" sz="2800" dirty="0" smtClean="0"/>
              <a:t>（</a:t>
            </a:r>
            <a:r>
              <a:rPr lang="en-US" altLang="zh-CN" sz="2800" dirty="0" smtClean="0"/>
              <a:t>4</a:t>
            </a:r>
            <a:r>
              <a:rPr lang="zh-CN" altLang="en-US" sz="2800" dirty="0" smtClean="0"/>
              <a:t>）协助组员重新建构小组：</a:t>
            </a:r>
          </a:p>
          <a:p>
            <a:pPr marL="0" indent="0">
              <a:buNone/>
            </a:pPr>
            <a:r>
              <a:rPr lang="zh-CN" altLang="en-US" sz="2800" dirty="0" smtClean="0"/>
              <a:t>（</a:t>
            </a:r>
            <a:r>
              <a:rPr lang="en-US" altLang="zh-CN" sz="2800" dirty="0" smtClean="0"/>
              <a:t>5</a:t>
            </a:r>
            <a:r>
              <a:rPr lang="zh-CN" altLang="en-US" sz="2800" dirty="0" smtClean="0"/>
              <a:t>）适当控制小组的进程。</a:t>
            </a:r>
          </a:p>
          <a:p>
            <a:pPr marL="514350" indent="-514350">
              <a:buNone/>
            </a:pPr>
            <a:endParaRPr lang="zh-CN" alt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灯片编号占位符 5"/>
          <p:cNvSpPr>
            <a:spLocks noGrp="1"/>
          </p:cNvSpPr>
          <p:nvPr>
            <p:ph type="sldNum" sz="quarter" idx="12"/>
          </p:nvPr>
        </p:nvSpPr>
        <p:spPr>
          <a:noFill/>
          <a:ln>
            <a:headEnd/>
            <a:tailEnd/>
          </a:ln>
        </p:spPr>
        <p:txBody>
          <a:bodyPr>
            <a:prstTxWarp prst="textNoShape">
              <a:avLst/>
            </a:prstTxWarp>
          </a:bodyPr>
          <a:lstStyle/>
          <a:p>
            <a:pPr defTabSz="955675">
              <a:buFont typeface="Arial" charset="0"/>
              <a:buNone/>
            </a:pPr>
            <a:fld id="{C3CADBAA-FAE5-4612-8572-5E8F6E21CC17}" type="slidenum">
              <a:rPr lang="zh-CN" altLang="en-US" smtClean="0">
                <a:ea typeface="宋体" charset="-122"/>
              </a:rPr>
              <a:pPr defTabSz="955675">
                <a:buFont typeface="Arial" charset="0"/>
                <a:buNone/>
              </a:pPr>
              <a:t>2</a:t>
            </a:fld>
            <a:endParaRPr lang="zh-CN" altLang="en-US" sz="1800" smtClean="0">
              <a:solidFill>
                <a:schemeClr val="tx1"/>
              </a:solidFill>
              <a:ea typeface="宋体" charset="-122"/>
            </a:endParaRPr>
          </a:p>
        </p:txBody>
      </p:sp>
      <p:sp>
        <p:nvSpPr>
          <p:cNvPr id="15363" name="TextBox 5"/>
          <p:cNvSpPr>
            <a:spLocks noChangeArrowheads="1"/>
          </p:cNvSpPr>
          <p:nvPr/>
        </p:nvSpPr>
        <p:spPr bwMode="auto">
          <a:xfrm>
            <a:off x="7473462" y="6500813"/>
            <a:ext cx="1665905" cy="369332"/>
          </a:xfrm>
          <a:prstGeom prst="rect">
            <a:avLst/>
          </a:prstGeom>
          <a:noFill/>
          <a:ln w="9525">
            <a:noFill/>
            <a:miter lim="800000"/>
            <a:headEnd/>
            <a:tailEnd/>
          </a:ln>
        </p:spPr>
        <p:txBody>
          <a:bodyPr wrap="none">
            <a:spAutoFit/>
          </a:bodyPr>
          <a:lstStyle/>
          <a:p>
            <a:pPr eaLnBrk="0" hangingPunct="0">
              <a:buFont typeface="Arial" charset="0"/>
              <a:buNone/>
            </a:pPr>
            <a:r>
              <a:rPr lang="zh-CN" altLang="zh-CN">
                <a:solidFill>
                  <a:schemeClr val="bg1"/>
                </a:solidFill>
                <a:latin typeface="Times New Roman" pitchFamily="18" charset="0"/>
                <a:sym typeface="Times New Roman" pitchFamily="18" charset="0"/>
              </a:rPr>
              <a:t>www.offcn.com</a:t>
            </a:r>
          </a:p>
        </p:txBody>
      </p:sp>
      <p:sp>
        <p:nvSpPr>
          <p:cNvPr id="15364" name="TextBox 1"/>
          <p:cNvSpPr>
            <a:spLocks noChangeArrowheads="1"/>
          </p:cNvSpPr>
          <p:nvPr/>
        </p:nvSpPr>
        <p:spPr bwMode="auto">
          <a:xfrm>
            <a:off x="835560" y="958850"/>
            <a:ext cx="2044212" cy="647700"/>
          </a:xfrm>
          <a:prstGeom prst="rect">
            <a:avLst/>
          </a:prstGeom>
          <a:noFill/>
          <a:ln w="9525">
            <a:noFill/>
            <a:miter lim="800000"/>
            <a:headEnd/>
            <a:tailEnd/>
          </a:ln>
        </p:spPr>
        <p:txBody>
          <a:bodyPr>
            <a:spAutoFit/>
          </a:bodyPr>
          <a:lstStyle/>
          <a:p>
            <a:pPr eaLnBrk="0" hangingPunct="0">
              <a:buFont typeface="Arial" charset="0"/>
              <a:buNone/>
            </a:pPr>
            <a:r>
              <a:rPr lang="zh-CN" altLang="en-US" sz="3600" b="1" dirty="0">
                <a:latin typeface="微软雅黑" pitchFamily="34" charset="-122"/>
                <a:ea typeface="微软雅黑" pitchFamily="34" charset="-122"/>
                <a:sym typeface="微软雅黑" pitchFamily="34" charset="-122"/>
              </a:rPr>
              <a:t>目 录</a:t>
            </a:r>
          </a:p>
        </p:txBody>
      </p:sp>
      <p:sp>
        <p:nvSpPr>
          <p:cNvPr id="15365" name="TextBox 3"/>
          <p:cNvSpPr>
            <a:spLocks noChangeArrowheads="1"/>
          </p:cNvSpPr>
          <p:nvPr/>
        </p:nvSpPr>
        <p:spPr bwMode="auto">
          <a:xfrm>
            <a:off x="539552" y="1556792"/>
            <a:ext cx="8044962" cy="4031873"/>
          </a:xfrm>
          <a:prstGeom prst="rect">
            <a:avLst/>
          </a:prstGeom>
          <a:noFill/>
          <a:ln w="9525">
            <a:noFill/>
            <a:miter lim="800000"/>
            <a:headEnd/>
            <a:tailEnd/>
          </a:ln>
        </p:spPr>
        <p:txBody>
          <a:bodyPr wrap="square">
            <a:spAutoFit/>
          </a:bodyPr>
          <a:lstStyle/>
          <a:p>
            <a:pPr eaLnBrk="0" hangingPunct="0">
              <a:lnSpc>
                <a:spcPct val="200000"/>
              </a:lnSpc>
              <a:buFont typeface="Wingdings" pitchFamily="2" charset="2"/>
              <a:buChar char="u"/>
            </a:pPr>
            <a:r>
              <a:rPr lang="zh-CN" altLang="en-US" sz="3200" dirty="0" smtClean="0">
                <a:solidFill>
                  <a:srgbClr val="000000"/>
                </a:solidFill>
                <a:latin typeface="微软雅黑" pitchFamily="34" charset="-122"/>
                <a:ea typeface="微软雅黑" pitchFamily="34" charset="-122"/>
                <a:sym typeface="微软雅黑" pitchFamily="34" charset="-122"/>
              </a:rPr>
              <a:t>考情说明</a:t>
            </a:r>
            <a:r>
              <a:rPr lang="en-US" altLang="zh-CN" sz="3200" dirty="0" smtClean="0">
                <a:solidFill>
                  <a:srgbClr val="000000"/>
                </a:solidFill>
                <a:latin typeface="微软雅黑" pitchFamily="34" charset="-122"/>
                <a:ea typeface="微软雅黑" pitchFamily="34" charset="-122"/>
                <a:sym typeface="微软雅黑" pitchFamily="34" charset="-122"/>
              </a:rPr>
              <a:t>——</a:t>
            </a:r>
            <a:r>
              <a:rPr lang="zh-CN" altLang="en-US" sz="3200" dirty="0" smtClean="0">
                <a:solidFill>
                  <a:srgbClr val="000000"/>
                </a:solidFill>
                <a:latin typeface="微软雅黑" pitchFamily="34" charset="-122"/>
                <a:ea typeface="微软雅黑" pitchFamily="34" charset="-122"/>
                <a:sym typeface="微软雅黑" pitchFamily="34" charset="-122"/>
              </a:rPr>
              <a:t>怎么考</a:t>
            </a:r>
            <a:r>
              <a:rPr lang="zh-CN" altLang="en-US" sz="3200" dirty="0" smtClean="0">
                <a:solidFill>
                  <a:srgbClr val="000000"/>
                </a:solidFill>
                <a:latin typeface="微软雅黑" pitchFamily="34" charset="-122"/>
                <a:ea typeface="微软雅黑" pitchFamily="34" charset="-122"/>
                <a:sym typeface="微软雅黑" pitchFamily="34" charset="-122"/>
              </a:rPr>
              <a:t>的</a:t>
            </a:r>
            <a:endParaRPr lang="en-US" altLang="zh-CN" sz="3200" dirty="0" smtClean="0">
              <a:solidFill>
                <a:srgbClr val="000000"/>
              </a:solidFill>
              <a:latin typeface="微软雅黑" pitchFamily="34" charset="-122"/>
              <a:ea typeface="微软雅黑" pitchFamily="34" charset="-122"/>
              <a:sym typeface="微软雅黑" pitchFamily="34" charset="-122"/>
            </a:endParaRPr>
          </a:p>
          <a:p>
            <a:pPr eaLnBrk="0" hangingPunct="0">
              <a:lnSpc>
                <a:spcPct val="200000"/>
              </a:lnSpc>
              <a:buFont typeface="Wingdings" pitchFamily="2" charset="2"/>
              <a:buChar char="u"/>
            </a:pPr>
            <a:r>
              <a:rPr lang="zh-CN" altLang="en-US" sz="3200" dirty="0" smtClean="0">
                <a:solidFill>
                  <a:srgbClr val="000000"/>
                </a:solidFill>
                <a:latin typeface="微软雅黑" pitchFamily="34" charset="-122"/>
                <a:ea typeface="微软雅黑" pitchFamily="34" charset="-122"/>
                <a:sym typeface="微软雅黑" pitchFamily="34" charset="-122"/>
              </a:rPr>
              <a:t>主</a:t>
            </a:r>
            <a:r>
              <a:rPr lang="zh-CN" altLang="en-US" sz="3200" dirty="0" smtClean="0">
                <a:solidFill>
                  <a:srgbClr val="000000"/>
                </a:solidFill>
                <a:latin typeface="微软雅黑" pitchFamily="34" charset="-122"/>
                <a:ea typeface="微软雅黑" pitchFamily="34" charset="-122"/>
                <a:sym typeface="微软雅黑" pitchFamily="34" charset="-122"/>
              </a:rPr>
              <a:t>要疑虑</a:t>
            </a:r>
            <a:r>
              <a:rPr lang="en-US" altLang="zh-CN" sz="3200" dirty="0" smtClean="0">
                <a:solidFill>
                  <a:srgbClr val="000000"/>
                </a:solidFill>
                <a:latin typeface="微软雅黑" pitchFamily="34" charset="-122"/>
                <a:ea typeface="微软雅黑" pitchFamily="34" charset="-122"/>
                <a:sym typeface="微软雅黑" pitchFamily="34" charset="-122"/>
              </a:rPr>
              <a:t>——</a:t>
            </a:r>
            <a:r>
              <a:rPr lang="zh-CN" altLang="en-US" sz="3200" dirty="0" smtClean="0">
                <a:solidFill>
                  <a:srgbClr val="000000"/>
                </a:solidFill>
                <a:latin typeface="微软雅黑" pitchFamily="34" charset="-122"/>
                <a:ea typeface="微软雅黑" pitchFamily="34" charset="-122"/>
                <a:sym typeface="微软雅黑" pitchFamily="34" charset="-122"/>
              </a:rPr>
              <a:t>热点问题</a:t>
            </a:r>
            <a:endParaRPr lang="en-US" altLang="zh-CN" sz="3200" dirty="0" smtClean="0">
              <a:solidFill>
                <a:srgbClr val="000000"/>
              </a:solidFill>
              <a:latin typeface="微软雅黑" pitchFamily="34" charset="-122"/>
              <a:ea typeface="微软雅黑" pitchFamily="34" charset="-122"/>
              <a:sym typeface="微软雅黑" pitchFamily="34" charset="-122"/>
            </a:endParaRPr>
          </a:p>
          <a:p>
            <a:pPr eaLnBrk="0" hangingPunct="0">
              <a:lnSpc>
                <a:spcPct val="200000"/>
              </a:lnSpc>
              <a:buFont typeface="Wingdings" pitchFamily="2" charset="2"/>
              <a:buChar char="u"/>
            </a:pPr>
            <a:r>
              <a:rPr lang="zh-CN" altLang="en-US" sz="3200" dirty="0" smtClean="0">
                <a:solidFill>
                  <a:srgbClr val="000000"/>
                </a:solidFill>
                <a:latin typeface="微软雅黑" pitchFamily="34" charset="-122"/>
                <a:ea typeface="微软雅黑" pitchFamily="34" charset="-122"/>
                <a:sym typeface="微软雅黑" pitchFamily="34" charset="-122"/>
              </a:rPr>
              <a:t>重</a:t>
            </a:r>
            <a:r>
              <a:rPr lang="zh-CN" altLang="en-US" sz="3200" dirty="0" smtClean="0">
                <a:solidFill>
                  <a:srgbClr val="000000"/>
                </a:solidFill>
                <a:latin typeface="微软雅黑" pitchFamily="34" charset="-122"/>
                <a:ea typeface="微软雅黑" pitchFamily="34" charset="-122"/>
                <a:sym typeface="微软雅黑" pitchFamily="34" charset="-122"/>
              </a:rPr>
              <a:t>点剖析</a:t>
            </a:r>
            <a:r>
              <a:rPr lang="en-US" altLang="zh-CN" sz="3200" dirty="0" smtClean="0">
                <a:solidFill>
                  <a:srgbClr val="000000"/>
                </a:solidFill>
                <a:latin typeface="微软雅黑" pitchFamily="34" charset="-122"/>
                <a:ea typeface="微软雅黑" pitchFamily="34" charset="-122"/>
                <a:sym typeface="微软雅黑" pitchFamily="34" charset="-122"/>
              </a:rPr>
              <a:t>——</a:t>
            </a:r>
            <a:r>
              <a:rPr lang="zh-CN" altLang="en-US" sz="3200" dirty="0" smtClean="0">
                <a:solidFill>
                  <a:srgbClr val="000000"/>
                </a:solidFill>
                <a:latin typeface="微软雅黑" pitchFamily="34" charset="-122"/>
                <a:ea typeface="微软雅黑" pitchFamily="34" charset="-122"/>
                <a:sym typeface="微软雅黑" pitchFamily="34" charset="-122"/>
              </a:rPr>
              <a:t>考了什么</a:t>
            </a:r>
            <a:endParaRPr lang="en-US" altLang="zh-CN" sz="3200" dirty="0" smtClean="0">
              <a:solidFill>
                <a:srgbClr val="000000"/>
              </a:solidFill>
              <a:latin typeface="微软雅黑" pitchFamily="34" charset="-122"/>
              <a:ea typeface="微软雅黑" pitchFamily="34" charset="-122"/>
              <a:sym typeface="微软雅黑" pitchFamily="34" charset="-122"/>
            </a:endParaRPr>
          </a:p>
          <a:p>
            <a:pPr eaLnBrk="0" hangingPunct="0">
              <a:lnSpc>
                <a:spcPct val="200000"/>
              </a:lnSpc>
              <a:buFont typeface="Wingdings" pitchFamily="2" charset="2"/>
              <a:buChar char="u"/>
            </a:pPr>
            <a:r>
              <a:rPr lang="zh-CN" altLang="en-US" sz="3200" dirty="0" smtClean="0">
                <a:solidFill>
                  <a:srgbClr val="000000"/>
                </a:solidFill>
                <a:latin typeface="微软雅黑" pitchFamily="34" charset="-122"/>
                <a:ea typeface="微软雅黑" pitchFamily="34" charset="-122"/>
                <a:sym typeface="微软雅黑" pitchFamily="34" charset="-122"/>
              </a:rPr>
              <a:t>备考指导</a:t>
            </a:r>
            <a:r>
              <a:rPr lang="en-US" altLang="zh-CN" sz="3200" dirty="0" smtClean="0">
                <a:solidFill>
                  <a:srgbClr val="000000"/>
                </a:solidFill>
                <a:latin typeface="微软雅黑" pitchFamily="34" charset="-122"/>
                <a:ea typeface="微软雅黑" pitchFamily="34" charset="-122"/>
                <a:sym typeface="微软雅黑" pitchFamily="34" charset="-122"/>
              </a:rPr>
              <a:t>——</a:t>
            </a:r>
            <a:r>
              <a:rPr lang="zh-CN" altLang="en-US" sz="3200" dirty="0" smtClean="0">
                <a:solidFill>
                  <a:srgbClr val="000000"/>
                </a:solidFill>
                <a:latin typeface="微软雅黑" pitchFamily="34" charset="-122"/>
                <a:ea typeface="微软雅黑" pitchFamily="34" charset="-122"/>
                <a:sym typeface="微软雅黑" pitchFamily="34" charset="-122"/>
              </a:rPr>
              <a:t>怎么应对</a:t>
            </a: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a:buNone/>
            </a:pPr>
            <a:r>
              <a:rPr lang="en-US" altLang="zh-CN" sz="2800" dirty="0" smtClean="0"/>
              <a:t>6.【</a:t>
            </a:r>
            <a:r>
              <a:rPr lang="en-US" altLang="zh-CN" sz="2800" dirty="0" smtClean="0"/>
              <a:t>2015-</a:t>
            </a:r>
            <a:r>
              <a:rPr lang="zh-CN" altLang="en-US" sz="2800" dirty="0" smtClean="0"/>
              <a:t>国家</a:t>
            </a:r>
            <a:r>
              <a:rPr lang="en-US" altLang="zh-CN" sz="2800" dirty="0" smtClean="0"/>
              <a:t>】</a:t>
            </a:r>
            <a:r>
              <a:rPr lang="zh-CN" altLang="en-US" sz="2800" dirty="0" smtClean="0"/>
              <a:t>在社区工作中，社会工作者通过多种途径加强社区居民对自身权利和义务的了解，提升居民解决社区问题的信心，提高居民参与社区事务的能力。这反映了社区工作中的（   ）。</a:t>
            </a:r>
          </a:p>
          <a:p>
            <a:pPr marL="0" indent="0">
              <a:buNone/>
            </a:pPr>
            <a:r>
              <a:rPr lang="en-US" altLang="zh-CN" sz="2800" dirty="0" smtClean="0"/>
              <a:t>A.</a:t>
            </a:r>
            <a:r>
              <a:rPr lang="zh-CN" altLang="en-US" sz="2800" dirty="0" smtClean="0"/>
              <a:t>过程目标			</a:t>
            </a:r>
            <a:r>
              <a:rPr lang="en-US" altLang="zh-CN" sz="2800" dirty="0" smtClean="0"/>
              <a:t>B.</a:t>
            </a:r>
            <a:r>
              <a:rPr lang="zh-CN" altLang="en-US" sz="2800" dirty="0" smtClean="0"/>
              <a:t>任务目标			</a:t>
            </a:r>
            <a:endParaRPr lang="en-US" altLang="zh-CN" sz="2800" dirty="0" smtClean="0"/>
          </a:p>
          <a:p>
            <a:pPr marL="0" indent="0">
              <a:buNone/>
            </a:pPr>
            <a:r>
              <a:rPr lang="en-US" altLang="zh-CN" sz="2800" dirty="0" smtClean="0"/>
              <a:t>C</a:t>
            </a:r>
            <a:r>
              <a:rPr lang="en-US" altLang="zh-CN" sz="2800" dirty="0" smtClean="0"/>
              <a:t>.</a:t>
            </a:r>
            <a:r>
              <a:rPr lang="zh-CN" altLang="en-US" sz="2800" dirty="0" smtClean="0"/>
              <a:t>伦理目标			</a:t>
            </a:r>
            <a:r>
              <a:rPr lang="en-US" altLang="zh-CN" sz="2800" dirty="0" smtClean="0"/>
              <a:t>D.</a:t>
            </a:r>
            <a:r>
              <a:rPr lang="zh-CN" altLang="en-US" sz="2800" dirty="0" smtClean="0"/>
              <a:t>评估目标</a:t>
            </a:r>
          </a:p>
          <a:p>
            <a:pPr marL="514350" indent="-514350">
              <a:buNone/>
            </a:pPr>
            <a:endParaRPr lang="zh-CN" alt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eaLnBrk="1" hangingPunct="1">
              <a:buNone/>
            </a:pPr>
            <a:r>
              <a:rPr lang="zh-CN" altLang="en-US" sz="2800" dirty="0" smtClean="0"/>
              <a:t>        所</a:t>
            </a:r>
            <a:r>
              <a:rPr lang="zh-CN" altLang="en-US" sz="2800" dirty="0" smtClean="0"/>
              <a:t>谓任务目标，是指解决一些特定的社会问题，包括完成一项具体的工作，满足社区需要，达到一定的社会福利目标等，如修桥铺路、安置无家可归者、解决社区环境污染问题等</a:t>
            </a:r>
            <a:r>
              <a:rPr lang="zh-CN" altLang="en-US" sz="2800" dirty="0" smtClean="0"/>
              <a:t>。</a:t>
            </a:r>
            <a:endParaRPr lang="en-US" altLang="zh-CN" sz="2800" dirty="0" smtClean="0"/>
          </a:p>
          <a:p>
            <a:pPr marL="0" indent="0" eaLnBrk="1" hangingPunct="1">
              <a:buNone/>
            </a:pPr>
            <a:r>
              <a:rPr lang="en-US" altLang="zh-CN" sz="2800" dirty="0" smtClean="0"/>
              <a:t> </a:t>
            </a:r>
            <a:r>
              <a:rPr lang="en-US" altLang="zh-CN" sz="2800" dirty="0" smtClean="0"/>
              <a:t>       </a:t>
            </a:r>
            <a:r>
              <a:rPr lang="zh-CN" altLang="en-US" sz="2800" dirty="0" smtClean="0"/>
              <a:t>所</a:t>
            </a:r>
            <a:r>
              <a:rPr lang="zh-CN" altLang="en-US" sz="2800" dirty="0" smtClean="0"/>
              <a:t>谓过程目标，是指促进社区居民的一般能力。如加强社区居民对公民权利和义务的了解，增强居民社区问题的能力、信心和技巧，发现和培育社区居民骨干参与社区事务，建立社区内不同群体的合作关系</a:t>
            </a:r>
            <a:r>
              <a:rPr lang="zh-CN" altLang="en-US" sz="2800" dirty="0" smtClean="0"/>
              <a:t>等。</a:t>
            </a:r>
            <a:endParaRPr lang="zh-CN" alt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2420888"/>
            <a:ext cx="8496944" cy="2304256"/>
          </a:xfrm>
        </p:spPr>
        <p:txBody>
          <a:bodyPr/>
          <a:lstStyle/>
          <a:p>
            <a:pPr lvl="0" algn="just" eaLnBrk="1" hangingPunct="1">
              <a:spcAft>
                <a:spcPts val="0"/>
              </a:spcAft>
              <a:buNone/>
            </a:pPr>
            <a:r>
              <a:rPr lang="zh-CN" altLang="en-US" sz="3600" kern="100" dirty="0" smtClean="0">
                <a:latin typeface="微软雅黑" pitchFamily="34" charset="-122"/>
                <a:ea typeface="微软雅黑" pitchFamily="34" charset="-122"/>
                <a:cs typeface="Times New Roman"/>
              </a:rPr>
              <a:t>第</a:t>
            </a:r>
            <a:r>
              <a:rPr lang="zh-CN" altLang="en-US" sz="3600" kern="100" dirty="0" smtClean="0">
                <a:latin typeface="微软雅黑" pitchFamily="34" charset="-122"/>
                <a:ea typeface="微软雅黑" pitchFamily="34" charset="-122"/>
                <a:cs typeface="Times New Roman"/>
              </a:rPr>
              <a:t>七章 </a:t>
            </a:r>
            <a:r>
              <a:rPr lang="zh-CN" altLang="en-US" sz="3600" kern="100" dirty="0" smtClean="0">
                <a:latin typeface="微软雅黑" pitchFamily="34" charset="-122"/>
                <a:ea typeface="微软雅黑" pitchFamily="34" charset="-122"/>
                <a:cs typeface="Times New Roman"/>
              </a:rPr>
              <a:t>  社</a:t>
            </a:r>
            <a:r>
              <a:rPr lang="zh-CN" altLang="en-US" sz="3600" kern="100" dirty="0" smtClean="0">
                <a:latin typeface="微软雅黑" pitchFamily="34" charset="-122"/>
                <a:ea typeface="微软雅黑" pitchFamily="34" charset="-122"/>
                <a:cs typeface="Times New Roman"/>
              </a:rPr>
              <a:t>会工作行政	</a:t>
            </a:r>
            <a:endParaRPr lang="en-US" altLang="zh-CN" sz="3600" kern="100" dirty="0" smtClean="0">
              <a:latin typeface="微软雅黑" pitchFamily="34" charset="-122"/>
              <a:ea typeface="微软雅黑" pitchFamily="34" charset="-122"/>
              <a:cs typeface="Times New Roman"/>
            </a:endParaRPr>
          </a:p>
          <a:p>
            <a:pPr lvl="0" algn="just" eaLnBrk="1" hangingPunct="1">
              <a:spcAft>
                <a:spcPts val="0"/>
              </a:spcAft>
              <a:buNone/>
            </a:pPr>
            <a:r>
              <a:rPr lang="zh-CN" altLang="en-US" sz="3600" kern="100" dirty="0" smtClean="0">
                <a:latin typeface="微软雅黑" pitchFamily="34" charset="-122"/>
                <a:ea typeface="微软雅黑" pitchFamily="34" charset="-122"/>
                <a:cs typeface="Times New Roman"/>
              </a:rPr>
              <a:t>第八</a:t>
            </a:r>
            <a:r>
              <a:rPr lang="zh-CN" altLang="en-US" sz="3600" kern="100" dirty="0" smtClean="0">
                <a:latin typeface="微软雅黑" pitchFamily="34" charset="-122"/>
                <a:ea typeface="微软雅黑" pitchFamily="34" charset="-122"/>
                <a:cs typeface="Times New Roman"/>
              </a:rPr>
              <a:t>章   </a:t>
            </a:r>
            <a:r>
              <a:rPr lang="zh-CN" altLang="en-US" sz="3600" kern="100" dirty="0" smtClean="0">
                <a:latin typeface="微软雅黑" pitchFamily="34" charset="-122"/>
                <a:ea typeface="微软雅黑" pitchFamily="34" charset="-122"/>
                <a:cs typeface="Times New Roman"/>
              </a:rPr>
              <a:t>社会工作研究	</a:t>
            </a:r>
            <a:endParaRPr lang="en-US" altLang="zh-CN" sz="3600" kern="100" dirty="0" smtClean="0">
              <a:latin typeface="微软雅黑" pitchFamily="34" charset="-122"/>
              <a:ea typeface="微软雅黑" pitchFamily="34" charset="-122"/>
              <a:cs typeface="Times New Roman"/>
            </a:endParaRPr>
          </a:p>
          <a:p>
            <a:pPr lvl="0" algn="just" eaLnBrk="1" hangingPunct="1">
              <a:spcAft>
                <a:spcPts val="0"/>
              </a:spcAft>
              <a:buNone/>
            </a:pPr>
            <a:r>
              <a:rPr lang="zh-CN" altLang="en-US" sz="3600" kern="100" dirty="0" smtClean="0">
                <a:latin typeface="微软雅黑" pitchFamily="34" charset="-122"/>
                <a:ea typeface="微软雅黑" pitchFamily="34" charset="-122"/>
                <a:cs typeface="Times New Roman"/>
              </a:rPr>
              <a:t>第九章 </a:t>
            </a:r>
            <a:r>
              <a:rPr lang="zh-CN" altLang="en-US" sz="3600" kern="100" dirty="0" smtClean="0">
                <a:latin typeface="微软雅黑" pitchFamily="34" charset="-122"/>
                <a:ea typeface="微软雅黑" pitchFamily="34" charset="-122"/>
                <a:cs typeface="Times New Roman"/>
              </a:rPr>
              <a:t>  社</a:t>
            </a:r>
            <a:r>
              <a:rPr lang="zh-CN" altLang="en-US" sz="3600" kern="100" dirty="0" smtClean="0">
                <a:latin typeface="微软雅黑" pitchFamily="34" charset="-122"/>
                <a:ea typeface="微软雅黑" pitchFamily="34" charset="-122"/>
                <a:cs typeface="Times New Roman"/>
              </a:rPr>
              <a:t>会政策与法规</a:t>
            </a:r>
            <a:r>
              <a:rPr lang="zh-CN" altLang="en-US" sz="2400" kern="100" dirty="0" smtClean="0">
                <a:latin typeface="微软雅黑" pitchFamily="34" charset="-122"/>
                <a:ea typeface="微软雅黑" pitchFamily="34" charset="-122"/>
                <a:cs typeface="Times New Roman"/>
              </a:rPr>
              <a:t>	</a:t>
            </a:r>
            <a:endParaRPr lang="en-US" altLang="zh-CN" sz="2400" kern="100" dirty="0" smtClean="0">
              <a:latin typeface="微软雅黑" pitchFamily="34" charset="-122"/>
              <a:ea typeface="微软雅黑" pitchFamily="34" charset="-122"/>
              <a:cs typeface="Times New Roman"/>
            </a:endParaRPr>
          </a:p>
        </p:txBody>
      </p:sp>
      <p:sp>
        <p:nvSpPr>
          <p:cNvPr id="4" name="标题 1"/>
          <p:cNvSpPr>
            <a:spLocks noGrp="1"/>
          </p:cNvSpPr>
          <p:nvPr>
            <p:ph type="title"/>
          </p:nvPr>
        </p:nvSpPr>
        <p:spPr>
          <a:xfrm>
            <a:off x="457200" y="274638"/>
            <a:ext cx="8229600" cy="1143000"/>
          </a:xfrm>
        </p:spPr>
        <p:txBody>
          <a:bodyPr/>
          <a:lstStyle/>
          <a:p>
            <a:pPr>
              <a:lnSpc>
                <a:spcPct val="200000"/>
              </a:lnSpc>
            </a:pPr>
            <a:r>
              <a:rPr lang="zh-CN" altLang="en-US" dirty="0" smtClean="0">
                <a:solidFill>
                  <a:srgbClr val="000000"/>
                </a:solidFill>
                <a:latin typeface="微软雅黑" pitchFamily="34" charset="-122"/>
                <a:ea typeface="微软雅黑" pitchFamily="34" charset="-122"/>
                <a:sym typeface="微软雅黑" pitchFamily="34" charset="-122"/>
              </a:rPr>
              <a:t>重点剖析</a:t>
            </a:r>
            <a:r>
              <a:rPr lang="en-US" altLang="zh-CN" dirty="0" smtClean="0">
                <a:solidFill>
                  <a:srgbClr val="000000"/>
                </a:solidFill>
                <a:latin typeface="微软雅黑" pitchFamily="34" charset="-122"/>
                <a:ea typeface="微软雅黑" pitchFamily="34" charset="-122"/>
                <a:sym typeface="微软雅黑" pitchFamily="34" charset="-122"/>
              </a:rPr>
              <a:t>——</a:t>
            </a:r>
            <a:r>
              <a:rPr lang="zh-CN" altLang="en-US" dirty="0" smtClean="0">
                <a:solidFill>
                  <a:srgbClr val="000000"/>
                </a:solidFill>
                <a:latin typeface="微软雅黑" pitchFamily="34" charset="-122"/>
                <a:ea typeface="微软雅黑" pitchFamily="34" charset="-122"/>
                <a:sym typeface="微软雅黑" pitchFamily="34" charset="-122"/>
              </a:rPr>
              <a:t>考了什么</a:t>
            </a:r>
            <a:endParaRPr lang="en-US" altLang="zh-CN" dirty="0" smtClean="0">
              <a:solidFill>
                <a:srgbClr val="000000"/>
              </a:solidFill>
              <a:latin typeface="微软雅黑" pitchFamily="34" charset="-122"/>
              <a:ea typeface="微软雅黑" pitchFamily="34" charset="-122"/>
              <a:sym typeface="微软雅黑" pitchFamily="34"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a:buNone/>
            </a:pPr>
            <a:r>
              <a:rPr lang="en-US" altLang="zh-CN" sz="2800" dirty="0" smtClean="0"/>
              <a:t>7.【</a:t>
            </a:r>
            <a:r>
              <a:rPr lang="en-US" altLang="zh-CN" sz="2800" dirty="0" smtClean="0"/>
              <a:t>2015-</a:t>
            </a:r>
            <a:r>
              <a:rPr lang="zh-CN" altLang="en-US" sz="2800" dirty="0" smtClean="0"/>
              <a:t>国家</a:t>
            </a:r>
            <a:r>
              <a:rPr lang="en-US" altLang="zh-CN" sz="2800" dirty="0" smtClean="0"/>
              <a:t>】</a:t>
            </a:r>
            <a:r>
              <a:rPr lang="zh-CN" altLang="en-US" sz="2800" dirty="0" smtClean="0"/>
              <a:t>某社会工作服务机构总干事在每周一主持召开由各部门负责人参加的例会上，一般会在布置完各部门的工作后，强调部门间分工合作的重要性。该总干事的这项工作属于社会工作服务机构运作中的（   ）。</a:t>
            </a:r>
          </a:p>
          <a:p>
            <a:pPr marL="0" indent="0">
              <a:buNone/>
            </a:pPr>
            <a:r>
              <a:rPr lang="en-US" altLang="zh-CN" sz="2800" dirty="0" smtClean="0"/>
              <a:t>A.</a:t>
            </a:r>
            <a:r>
              <a:rPr lang="zh-CN" altLang="en-US" sz="2800" dirty="0" smtClean="0"/>
              <a:t>授权				</a:t>
            </a:r>
            <a:r>
              <a:rPr lang="en-US" altLang="zh-CN" sz="2800" dirty="0" smtClean="0"/>
              <a:t>B.</a:t>
            </a:r>
            <a:r>
              <a:rPr lang="zh-CN" altLang="en-US" sz="2800" dirty="0" smtClean="0"/>
              <a:t>培训		</a:t>
            </a:r>
            <a:endParaRPr lang="en-US" altLang="zh-CN" sz="2800" dirty="0" smtClean="0"/>
          </a:p>
          <a:p>
            <a:pPr marL="0" indent="0">
              <a:buNone/>
            </a:pPr>
            <a:r>
              <a:rPr lang="en-US" altLang="zh-CN" sz="2800" dirty="0" smtClean="0"/>
              <a:t>C</a:t>
            </a:r>
            <a:r>
              <a:rPr lang="en-US" altLang="zh-CN" sz="2800" dirty="0" smtClean="0"/>
              <a:t>.</a:t>
            </a:r>
            <a:r>
              <a:rPr lang="zh-CN" altLang="en-US" sz="2800" dirty="0" smtClean="0"/>
              <a:t>评估				</a:t>
            </a:r>
            <a:r>
              <a:rPr lang="en-US" altLang="zh-CN" sz="2800" dirty="0" smtClean="0"/>
              <a:t>D.</a:t>
            </a:r>
            <a:r>
              <a:rPr lang="zh-CN" altLang="en-US" sz="2800" dirty="0" smtClean="0"/>
              <a:t>协调</a:t>
            </a:r>
          </a:p>
          <a:p>
            <a:pPr marL="514350" indent="-514350">
              <a:buNone/>
            </a:pPr>
            <a:endParaRPr lang="zh-CN" alt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eaLnBrk="1" hangingPunct="1">
              <a:buNone/>
            </a:pPr>
            <a:r>
              <a:rPr lang="en-US" altLang="zh-CN" sz="2400" dirty="0" smtClean="0"/>
              <a:t>        </a:t>
            </a:r>
            <a:r>
              <a:rPr lang="zh-CN" altLang="zh-CN" sz="2400" dirty="0" smtClean="0"/>
              <a:t>社</a:t>
            </a:r>
            <a:r>
              <a:rPr lang="zh-CN" altLang="zh-CN" sz="2400" dirty="0" smtClean="0"/>
              <a:t>会服务机构</a:t>
            </a:r>
            <a:r>
              <a:rPr lang="zh-CN" altLang="zh-CN" sz="2400" dirty="0" smtClean="0"/>
              <a:t>的</a:t>
            </a:r>
            <a:r>
              <a:rPr lang="zh-CN" altLang="en-US" sz="2400" dirty="0" smtClean="0"/>
              <a:t>运</a:t>
            </a:r>
            <a:r>
              <a:rPr lang="zh-CN" altLang="zh-CN" sz="2400" dirty="0" smtClean="0"/>
              <a:t>作</a:t>
            </a:r>
            <a:r>
              <a:rPr lang="zh-CN" altLang="zh-CN" sz="2400" dirty="0" smtClean="0"/>
              <a:t>，主要是指机构内部的动态机制，即通过授权、协调、沟通、控制等过程，推动机构内部各部门、各岗位的运作</a:t>
            </a:r>
            <a:r>
              <a:rPr lang="zh-CN" altLang="zh-CN" sz="2400" dirty="0" smtClean="0"/>
              <a:t>。</a:t>
            </a:r>
            <a:endParaRPr lang="en-US" altLang="zh-CN" sz="2400" dirty="0" smtClean="0"/>
          </a:p>
          <a:p>
            <a:pPr marL="0" indent="0" eaLnBrk="1" hangingPunct="1">
              <a:buNone/>
            </a:pPr>
            <a:r>
              <a:rPr lang="zh-CN" altLang="zh-CN" sz="2400" dirty="0" smtClean="0">
                <a:solidFill>
                  <a:srgbClr val="FF0000"/>
                </a:solidFill>
              </a:rPr>
              <a:t>授</a:t>
            </a:r>
            <a:r>
              <a:rPr lang="zh-CN" altLang="zh-CN" sz="2400" dirty="0" smtClean="0">
                <a:solidFill>
                  <a:srgbClr val="FF0000"/>
                </a:solidFill>
              </a:rPr>
              <a:t>权</a:t>
            </a:r>
            <a:r>
              <a:rPr lang="zh-CN" altLang="zh-CN" sz="2400" dirty="0" smtClean="0"/>
              <a:t>是指上级主管部门适当地将职权移交给下属的过程</a:t>
            </a:r>
            <a:r>
              <a:rPr lang="zh-CN" altLang="zh-CN" sz="2400" dirty="0" smtClean="0"/>
              <a:t>。</a:t>
            </a:r>
            <a:endParaRPr lang="en-US" altLang="zh-CN" sz="2400" dirty="0" smtClean="0"/>
          </a:p>
          <a:p>
            <a:pPr marL="0" indent="0" eaLnBrk="1" hangingPunct="1">
              <a:buNone/>
            </a:pPr>
            <a:r>
              <a:rPr lang="zh-CN" altLang="zh-CN" sz="2400" dirty="0" smtClean="0">
                <a:solidFill>
                  <a:srgbClr val="FF0000"/>
                </a:solidFill>
              </a:rPr>
              <a:t>协</a:t>
            </a:r>
            <a:r>
              <a:rPr lang="zh-CN" altLang="zh-CN" sz="2400" dirty="0" smtClean="0">
                <a:solidFill>
                  <a:srgbClr val="FF0000"/>
                </a:solidFill>
              </a:rPr>
              <a:t>调</a:t>
            </a:r>
            <a:r>
              <a:rPr lang="zh-CN" altLang="zh-CN" sz="2400" dirty="0" smtClean="0"/>
              <a:t>是将社会服务机构中各部门的活动化为一致性行动的过程，通过发挥团队精神，顺利执行各部门的活动，达到共同目标。协调的主要目的是促进各部门的密切配合、分工合作，以便如期达到工作目标；推动各部门和员工步调一致</a:t>
            </a:r>
            <a:r>
              <a:rPr lang="en-US" altLang="zh-CN" sz="2400" dirty="0" smtClean="0"/>
              <a:t>.</a:t>
            </a:r>
            <a:r>
              <a:rPr lang="zh-CN" altLang="zh-CN" sz="2400" dirty="0" smtClean="0"/>
              <a:t>化个别努力为集体合作的行动，增进组织效率。</a:t>
            </a:r>
            <a:endParaRPr lang="zh-CN" alt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a:buNone/>
            </a:pPr>
            <a:r>
              <a:rPr lang="en-US" altLang="zh-CN" sz="2800" dirty="0" smtClean="0"/>
              <a:t>8.【</a:t>
            </a:r>
            <a:r>
              <a:rPr lang="en-US" altLang="zh-CN" sz="2800" dirty="0" smtClean="0"/>
              <a:t>2015-</a:t>
            </a:r>
            <a:r>
              <a:rPr lang="zh-CN" altLang="en-US" sz="2800" dirty="0" smtClean="0"/>
              <a:t>国家</a:t>
            </a:r>
            <a:r>
              <a:rPr lang="en-US" altLang="zh-CN" sz="2800" dirty="0" smtClean="0"/>
              <a:t>】</a:t>
            </a:r>
            <a:r>
              <a:rPr lang="zh-CN" altLang="en-US" sz="2800" dirty="0" smtClean="0"/>
              <a:t>问卷设计中问题有态度、行为和状态三种类型：下列问题中，属于状态类型问题</a:t>
            </a:r>
            <a:r>
              <a:rPr lang="zh-CN" altLang="en-US" sz="2800" dirty="0" smtClean="0"/>
              <a:t>的</a:t>
            </a:r>
            <a:endParaRPr lang="en-US" altLang="zh-CN" sz="2800" dirty="0" smtClean="0"/>
          </a:p>
          <a:p>
            <a:pPr marL="0" indent="0">
              <a:buNone/>
            </a:pPr>
            <a:endParaRPr lang="zh-CN" altLang="en-US" sz="2800" dirty="0" smtClean="0"/>
          </a:p>
          <a:p>
            <a:pPr marL="0" indent="0">
              <a:buNone/>
            </a:pPr>
            <a:r>
              <a:rPr lang="en-US" altLang="zh-CN" sz="2800" dirty="0" smtClean="0"/>
              <a:t>A.</a:t>
            </a:r>
            <a:r>
              <a:rPr lang="zh-CN" altLang="en-US" sz="2800" dirty="0" smtClean="0"/>
              <a:t>您对社会工作服务项目策划的培训有何评价</a:t>
            </a:r>
            <a:r>
              <a:rPr lang="en-US" altLang="zh-CN" sz="2800" dirty="0" smtClean="0"/>
              <a:t>?</a:t>
            </a:r>
          </a:p>
          <a:p>
            <a:pPr marL="0" indent="0">
              <a:buNone/>
            </a:pPr>
            <a:r>
              <a:rPr lang="en-US" altLang="zh-CN" sz="2800" dirty="0" smtClean="0"/>
              <a:t>B.</a:t>
            </a:r>
            <a:r>
              <a:rPr lang="zh-CN" altLang="en-US" sz="2800" dirty="0" smtClean="0"/>
              <a:t>您如何评价当前的政府购买社会工作服务</a:t>
            </a:r>
            <a:r>
              <a:rPr lang="en-US" altLang="zh-CN" sz="2800" dirty="0" smtClean="0"/>
              <a:t>?</a:t>
            </a:r>
          </a:p>
          <a:p>
            <a:pPr marL="0" indent="0">
              <a:buNone/>
            </a:pPr>
            <a:r>
              <a:rPr lang="en-US" altLang="zh-CN" sz="2800" dirty="0" smtClean="0"/>
              <a:t>C.</a:t>
            </a:r>
            <a:r>
              <a:rPr lang="zh-CN" altLang="en-US" sz="2800" dirty="0" smtClean="0"/>
              <a:t>过去一个月您参加过几次读书会活动</a:t>
            </a:r>
            <a:r>
              <a:rPr lang="en-US" altLang="zh-CN" sz="2800" dirty="0" smtClean="0"/>
              <a:t>?</a:t>
            </a:r>
          </a:p>
          <a:p>
            <a:pPr marL="0" indent="0">
              <a:buNone/>
            </a:pPr>
            <a:r>
              <a:rPr lang="en-US" altLang="zh-CN" sz="2800" dirty="0" smtClean="0"/>
              <a:t>D.</a:t>
            </a:r>
            <a:r>
              <a:rPr lang="zh-CN" altLang="en-US" sz="2800" dirty="0" smtClean="0"/>
              <a:t>您的专业是社会工作吗</a:t>
            </a:r>
            <a:r>
              <a:rPr lang="en-US" altLang="zh-CN" sz="2800" dirty="0" smtClean="0"/>
              <a:t>?</a:t>
            </a:r>
          </a:p>
          <a:p>
            <a:pPr marL="514350" indent="-514350">
              <a:buNone/>
            </a:pPr>
            <a:endParaRPr lang="zh-CN" altLang="en-US"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eaLnBrk="1" hangingPunct="1">
              <a:buNone/>
            </a:pPr>
            <a:r>
              <a:rPr lang="zh-CN" altLang="en-US" sz="2800" dirty="0" smtClean="0"/>
              <a:t>         问</a:t>
            </a:r>
            <a:r>
              <a:rPr lang="zh-CN" altLang="en-US" sz="2800" dirty="0" smtClean="0"/>
              <a:t>题是问卷的核心所在，有态度、行为和状态三种类型</a:t>
            </a:r>
            <a:r>
              <a:rPr lang="zh-CN" altLang="en-US" sz="2800" dirty="0" smtClean="0"/>
              <a:t>。</a:t>
            </a:r>
            <a:endParaRPr lang="en-US" altLang="zh-CN" sz="2800" dirty="0" smtClean="0"/>
          </a:p>
          <a:p>
            <a:pPr marL="0" indent="0" eaLnBrk="1" hangingPunct="1">
              <a:buNone/>
            </a:pPr>
            <a:r>
              <a:rPr lang="zh-CN" altLang="en-US" sz="2800" dirty="0" smtClean="0"/>
              <a:t>态</a:t>
            </a:r>
            <a:r>
              <a:rPr lang="zh-CN" altLang="en-US" sz="2800" dirty="0" smtClean="0"/>
              <a:t>度说明对某个议题的看法，如“你对</a:t>
            </a:r>
            <a:r>
              <a:rPr lang="en-US" altLang="zh-CN" sz="2800" dirty="0" smtClean="0"/>
              <a:t>XY</a:t>
            </a:r>
            <a:r>
              <a:rPr lang="zh-CN" altLang="en-US" sz="2800" dirty="0" smtClean="0"/>
              <a:t>社工师事务所提供的服务满意吗</a:t>
            </a:r>
            <a:r>
              <a:rPr lang="zh-CN" altLang="en-US" sz="2800" dirty="0" smtClean="0"/>
              <a:t>”；</a:t>
            </a:r>
            <a:endParaRPr lang="en-US" altLang="zh-CN" sz="2800" dirty="0" smtClean="0"/>
          </a:p>
          <a:p>
            <a:pPr marL="0" indent="0" eaLnBrk="1" hangingPunct="1">
              <a:buNone/>
            </a:pPr>
            <a:r>
              <a:rPr lang="zh-CN" altLang="en-US" sz="2800" dirty="0" smtClean="0"/>
              <a:t>行</a:t>
            </a:r>
            <a:r>
              <a:rPr lang="zh-CN" altLang="en-US" sz="2800" dirty="0" smtClean="0"/>
              <a:t>为代表实际行动状况，如“过去一星期你上过网吧几次</a:t>
            </a:r>
            <a:r>
              <a:rPr lang="zh-CN" altLang="en-US" sz="2800" dirty="0" smtClean="0"/>
              <a:t>”；</a:t>
            </a:r>
            <a:endParaRPr lang="en-US" altLang="zh-CN" sz="2800" dirty="0" smtClean="0"/>
          </a:p>
          <a:p>
            <a:pPr marL="0" indent="0" eaLnBrk="1" hangingPunct="1">
              <a:buNone/>
            </a:pPr>
            <a:r>
              <a:rPr lang="zh-CN" altLang="en-US" sz="2800" dirty="0" smtClean="0"/>
              <a:t>状</a:t>
            </a:r>
            <a:r>
              <a:rPr lang="zh-CN" altLang="en-US" sz="2800" dirty="0" smtClean="0"/>
              <a:t>态涉及人口社会特征、个人经历及其他信息，如性别、年龄、文化程度、婚姻状况、收入水平等。</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a:buNone/>
            </a:pPr>
            <a:r>
              <a:rPr lang="en-US" altLang="zh-CN" sz="2800" dirty="0" smtClean="0"/>
              <a:t>9.</a:t>
            </a:r>
            <a:r>
              <a:rPr lang="zh-CN" altLang="en-US" sz="2800" dirty="0" smtClean="0"/>
              <a:t> </a:t>
            </a:r>
            <a:r>
              <a:rPr lang="zh-CN" altLang="en-US" sz="2800" dirty="0" smtClean="0"/>
              <a:t>（</a:t>
            </a:r>
            <a:r>
              <a:rPr lang="zh-CN" altLang="en-US" sz="2800" dirty="0" smtClean="0"/>
              <a:t>多选）</a:t>
            </a:r>
            <a:r>
              <a:rPr lang="en-US" altLang="zh-CN" sz="2800" dirty="0" smtClean="0"/>
              <a:t>【2015-</a:t>
            </a:r>
            <a:r>
              <a:rPr lang="zh-CN" altLang="en-US" sz="2800" dirty="0" smtClean="0"/>
              <a:t>国家</a:t>
            </a:r>
            <a:r>
              <a:rPr lang="en-US" altLang="zh-CN" sz="2800" dirty="0" smtClean="0"/>
              <a:t>】</a:t>
            </a:r>
            <a:r>
              <a:rPr lang="zh-CN" altLang="en-US" sz="2800" dirty="0" smtClean="0"/>
              <a:t>救助站工作人员在街头发现了身无分文的流浪乞讨人员小何，将其接到救助站的第二晚，小何突然发烧。救助站可为小何提供的救助服务有（   ）。</a:t>
            </a:r>
          </a:p>
          <a:p>
            <a:pPr marL="0" indent="0">
              <a:buNone/>
            </a:pPr>
            <a:r>
              <a:rPr lang="en-US" altLang="zh-CN" sz="2800" dirty="0" smtClean="0"/>
              <a:t>A.</a:t>
            </a:r>
            <a:r>
              <a:rPr lang="zh-CN" altLang="en-US" sz="2800" dirty="0" smtClean="0"/>
              <a:t>及时将其送医院救治					</a:t>
            </a:r>
            <a:endParaRPr lang="en-US" altLang="zh-CN" sz="2800" dirty="0" smtClean="0"/>
          </a:p>
          <a:p>
            <a:pPr marL="0" indent="0">
              <a:buNone/>
            </a:pPr>
            <a:r>
              <a:rPr lang="en-US" altLang="zh-CN" sz="2800" dirty="0" smtClean="0"/>
              <a:t>B</a:t>
            </a:r>
            <a:r>
              <a:rPr lang="en-US" altLang="zh-CN" sz="2800" dirty="0" smtClean="0"/>
              <a:t>.</a:t>
            </a:r>
            <a:r>
              <a:rPr lang="zh-CN" altLang="en-US" sz="2800" dirty="0" smtClean="0"/>
              <a:t>提供符合基本条件的住处</a:t>
            </a:r>
          </a:p>
          <a:p>
            <a:pPr marL="0" indent="0">
              <a:buNone/>
            </a:pPr>
            <a:r>
              <a:rPr lang="en-US" altLang="zh-CN" sz="2800" dirty="0" smtClean="0"/>
              <a:t>C.</a:t>
            </a:r>
            <a:r>
              <a:rPr lang="zh-CN" altLang="en-US" sz="2800" dirty="0" smtClean="0"/>
              <a:t>给予一定的生活救济金				</a:t>
            </a:r>
            <a:endParaRPr lang="en-US" altLang="zh-CN" sz="2800" dirty="0" smtClean="0"/>
          </a:p>
          <a:p>
            <a:pPr marL="0" indent="0">
              <a:buNone/>
            </a:pPr>
            <a:r>
              <a:rPr lang="en-US" altLang="zh-CN" sz="2800" dirty="0" smtClean="0"/>
              <a:t>D</a:t>
            </a:r>
            <a:r>
              <a:rPr lang="en-US" altLang="zh-CN" sz="2800" dirty="0" smtClean="0"/>
              <a:t>.</a:t>
            </a:r>
            <a:r>
              <a:rPr lang="zh-CN" altLang="en-US" sz="2800" dirty="0" smtClean="0"/>
              <a:t>提供符合食品卫生要求的食物</a:t>
            </a:r>
          </a:p>
          <a:p>
            <a:pPr marL="0" indent="0">
              <a:buNone/>
            </a:pPr>
            <a:r>
              <a:rPr lang="en-US" altLang="zh-CN" sz="2800" dirty="0" smtClean="0"/>
              <a:t>E.</a:t>
            </a:r>
            <a:r>
              <a:rPr lang="zh-CN" altLang="en-US" sz="2800" dirty="0" smtClean="0"/>
              <a:t>病愈后提供返回其居住地的乘车凭证</a:t>
            </a:r>
          </a:p>
          <a:p>
            <a:pPr marL="514350" indent="-514350">
              <a:buNone/>
            </a:pPr>
            <a:endParaRPr lang="zh-CN" altLang="en-US"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marL="0" indent="0" eaLnBrk="1" hangingPunct="1">
              <a:buNone/>
            </a:pPr>
            <a:r>
              <a:rPr lang="en-US" altLang="zh-CN" sz="2800" dirty="0" smtClean="0"/>
              <a:t>《</a:t>
            </a:r>
            <a:r>
              <a:rPr lang="zh-CN" altLang="en-US" sz="2800" dirty="0" smtClean="0"/>
              <a:t>救助管理办法</a:t>
            </a:r>
            <a:r>
              <a:rPr lang="en-US" altLang="zh-CN" sz="2800" dirty="0" smtClean="0"/>
              <a:t>》</a:t>
            </a:r>
            <a:r>
              <a:rPr lang="zh-CN" altLang="en-US" sz="2800" dirty="0" smtClean="0"/>
              <a:t>规定，救助站主要提供以下救助服务</a:t>
            </a:r>
            <a:r>
              <a:rPr lang="zh-CN" altLang="en-US" sz="2800" dirty="0" smtClean="0"/>
              <a:t>：</a:t>
            </a:r>
            <a:endParaRPr lang="en-US" altLang="zh-CN" sz="2800" dirty="0" smtClean="0"/>
          </a:p>
          <a:p>
            <a:pPr marL="0" indent="0" eaLnBrk="1" hangingPunct="1">
              <a:buNone/>
            </a:pPr>
            <a:r>
              <a:rPr lang="zh-CN" altLang="en-US" sz="2800" dirty="0" smtClean="0"/>
              <a:t>一</a:t>
            </a:r>
            <a:r>
              <a:rPr lang="zh-CN" altLang="en-US" sz="2800" dirty="0" smtClean="0"/>
              <a:t>是提供符合食品卫生要求的食物</a:t>
            </a:r>
            <a:r>
              <a:rPr lang="zh-CN" altLang="en-US" sz="2800" dirty="0" smtClean="0"/>
              <a:t>；</a:t>
            </a:r>
            <a:endParaRPr lang="en-US" altLang="zh-CN" sz="2800" dirty="0" smtClean="0"/>
          </a:p>
          <a:p>
            <a:pPr marL="0" indent="0" eaLnBrk="1" hangingPunct="1">
              <a:buNone/>
            </a:pPr>
            <a:r>
              <a:rPr lang="zh-CN" altLang="en-US" sz="2800" dirty="0" smtClean="0"/>
              <a:t>二</a:t>
            </a:r>
            <a:r>
              <a:rPr lang="zh-CN" altLang="en-US" sz="2800" dirty="0" smtClean="0"/>
              <a:t>是提供符合基本条件的住处</a:t>
            </a:r>
            <a:r>
              <a:rPr lang="zh-CN" altLang="en-US" sz="2800" dirty="0" smtClean="0"/>
              <a:t>；</a:t>
            </a:r>
            <a:endParaRPr lang="en-US" altLang="zh-CN" sz="2800" dirty="0" smtClean="0"/>
          </a:p>
          <a:p>
            <a:pPr marL="0" indent="0" eaLnBrk="1" hangingPunct="1">
              <a:buNone/>
            </a:pPr>
            <a:r>
              <a:rPr lang="zh-CN" altLang="en-US" sz="2800" dirty="0" smtClean="0"/>
              <a:t>三</a:t>
            </a:r>
            <a:r>
              <a:rPr lang="zh-CN" altLang="en-US" sz="2800" dirty="0" smtClean="0"/>
              <a:t>是对在站内突发急病的，及时送医院救治</a:t>
            </a:r>
            <a:r>
              <a:rPr lang="zh-CN" altLang="en-US" sz="2800" dirty="0" smtClean="0"/>
              <a:t>；</a:t>
            </a:r>
            <a:endParaRPr lang="en-US" altLang="zh-CN" sz="2800" dirty="0" smtClean="0"/>
          </a:p>
          <a:p>
            <a:pPr marL="0" indent="0" eaLnBrk="1" hangingPunct="1">
              <a:buNone/>
            </a:pPr>
            <a:r>
              <a:rPr lang="zh-CN" altLang="en-US" sz="2800" dirty="0" smtClean="0"/>
              <a:t>四</a:t>
            </a:r>
            <a:r>
              <a:rPr lang="zh-CN" altLang="en-US" sz="2800" dirty="0" smtClean="0"/>
              <a:t>是帮助与其亲属或者所在单位联系</a:t>
            </a:r>
            <a:r>
              <a:rPr lang="zh-CN" altLang="en-US" sz="2800" dirty="0" smtClean="0"/>
              <a:t>；</a:t>
            </a:r>
            <a:endParaRPr lang="en-US" altLang="zh-CN" sz="2800" dirty="0" smtClean="0"/>
          </a:p>
          <a:p>
            <a:pPr marL="0" indent="0" eaLnBrk="1" hangingPunct="1">
              <a:buNone/>
            </a:pPr>
            <a:r>
              <a:rPr lang="zh-CN" altLang="en-US" sz="2800" dirty="0" smtClean="0"/>
              <a:t>五</a:t>
            </a:r>
            <a:r>
              <a:rPr lang="zh-CN" altLang="en-US" sz="2800" dirty="0" smtClean="0"/>
              <a:t>是对没有交通费返回其居住地或者所在单位的，提供乘车凭证。</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a:spLocks noGrp="1"/>
          </p:cNvSpPr>
          <p:nvPr>
            <p:ph type="title"/>
          </p:nvPr>
        </p:nvSpPr>
        <p:spPr>
          <a:xfrm>
            <a:off x="457200" y="274638"/>
            <a:ext cx="8229600" cy="1143000"/>
          </a:xfrm>
        </p:spPr>
        <p:txBody>
          <a:bodyPr/>
          <a:lstStyle/>
          <a:p>
            <a:pPr>
              <a:lnSpc>
                <a:spcPct val="200000"/>
              </a:lnSpc>
            </a:pPr>
            <a:r>
              <a:rPr lang="zh-CN" altLang="en-US" dirty="0" smtClean="0">
                <a:solidFill>
                  <a:srgbClr val="000000"/>
                </a:solidFill>
                <a:latin typeface="微软雅黑" pitchFamily="34" charset="-122"/>
                <a:ea typeface="微软雅黑" pitchFamily="34" charset="-122"/>
                <a:sym typeface="微软雅黑" pitchFamily="34" charset="-122"/>
              </a:rPr>
              <a:t>备考指导</a:t>
            </a:r>
            <a:r>
              <a:rPr lang="en-US" altLang="zh-CN" dirty="0" smtClean="0">
                <a:solidFill>
                  <a:srgbClr val="000000"/>
                </a:solidFill>
                <a:latin typeface="微软雅黑" pitchFamily="34" charset="-122"/>
                <a:ea typeface="微软雅黑" pitchFamily="34" charset="-122"/>
                <a:sym typeface="微软雅黑" pitchFamily="34" charset="-122"/>
              </a:rPr>
              <a:t>——</a:t>
            </a:r>
            <a:r>
              <a:rPr lang="zh-CN" altLang="en-US" dirty="0" smtClean="0">
                <a:solidFill>
                  <a:srgbClr val="000000"/>
                </a:solidFill>
                <a:latin typeface="微软雅黑" pitchFamily="34" charset="-122"/>
                <a:ea typeface="微软雅黑" pitchFamily="34" charset="-122"/>
                <a:sym typeface="微软雅黑" pitchFamily="34" charset="-122"/>
              </a:rPr>
              <a:t>怎么应对</a:t>
            </a:r>
          </a:p>
        </p:txBody>
      </p:sp>
      <p:sp>
        <p:nvSpPr>
          <p:cNvPr id="4" name="内容占位符 2"/>
          <p:cNvSpPr>
            <a:spLocks noGrp="1"/>
          </p:cNvSpPr>
          <p:nvPr>
            <p:ph idx="1"/>
          </p:nvPr>
        </p:nvSpPr>
        <p:spPr>
          <a:xfrm>
            <a:off x="1763688" y="1700808"/>
            <a:ext cx="5040560" cy="4248472"/>
          </a:xfrm>
        </p:spPr>
        <p:txBody>
          <a:bodyPr/>
          <a:lstStyle/>
          <a:p>
            <a:pPr marL="0" indent="0" eaLnBrk="1" hangingPunct="1">
              <a:buNone/>
            </a:pPr>
            <a:r>
              <a:rPr lang="zh-CN" altLang="en-US" b="1" dirty="0" smtClean="0"/>
              <a:t>一    掌握概念，理解为重</a:t>
            </a:r>
            <a:endParaRPr lang="en-US" altLang="zh-CN" b="1" dirty="0" smtClean="0"/>
          </a:p>
          <a:p>
            <a:pPr marL="0" indent="0" eaLnBrk="1" hangingPunct="1">
              <a:buNone/>
            </a:pPr>
            <a:r>
              <a:rPr lang="zh-CN" altLang="en-US" b="1" dirty="0" smtClean="0"/>
              <a:t>二  </a:t>
            </a:r>
            <a:r>
              <a:rPr lang="en-US" altLang="zh-CN" b="1" dirty="0" smtClean="0"/>
              <a:t>《</a:t>
            </a:r>
            <a:r>
              <a:rPr lang="zh-CN" altLang="en-US" b="1" dirty="0" smtClean="0"/>
              <a:t>综合能力</a:t>
            </a:r>
            <a:r>
              <a:rPr lang="en-US" altLang="zh-CN" b="1" dirty="0" smtClean="0"/>
              <a:t>》</a:t>
            </a:r>
            <a:r>
              <a:rPr lang="zh-CN" altLang="en-US" b="1" dirty="0" smtClean="0"/>
              <a:t>是基础</a:t>
            </a:r>
            <a:endParaRPr lang="en-US" altLang="zh-CN" b="1" dirty="0" smtClean="0"/>
          </a:p>
          <a:p>
            <a:pPr marL="0" indent="0" eaLnBrk="1" hangingPunct="1">
              <a:buNone/>
            </a:pPr>
            <a:r>
              <a:rPr lang="zh-CN" altLang="en-US" b="1" dirty="0" smtClean="0"/>
              <a:t>三    真题演练，摸清思路</a:t>
            </a:r>
            <a:endParaRPr lang="en-US" altLang="zh-CN" b="1" dirty="0" smtClean="0"/>
          </a:p>
          <a:p>
            <a:pPr marL="0" indent="0" eaLnBrk="1" hangingPunct="1">
              <a:buNone/>
            </a:pPr>
            <a:r>
              <a:rPr lang="zh-CN" altLang="en-US" b="1" dirty="0" smtClean="0"/>
              <a:t>四     牢记宗旨，助人自助</a:t>
            </a:r>
            <a:endParaRPr lang="en-US" altLang="zh-CN" b="1" dirty="0" smtClean="0"/>
          </a:p>
          <a:p>
            <a:pPr marL="0" indent="0" eaLnBrk="1" hangingPunct="1">
              <a:buNone/>
            </a:pPr>
            <a:r>
              <a:rPr lang="zh-CN" altLang="en-US" b="1" dirty="0" smtClean="0"/>
              <a:t>五     培训梳理，扫清盲点</a:t>
            </a:r>
            <a:endParaRPr lang="zh-CN" altLang="en-US"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0000"/>
                </a:solidFill>
                <a:latin typeface="微软雅黑" pitchFamily="34" charset="-122"/>
                <a:ea typeface="微软雅黑" pitchFamily="34" charset="-122"/>
                <a:sym typeface="微软雅黑" pitchFamily="34" charset="-122"/>
              </a:rPr>
              <a:t>考情说明</a:t>
            </a:r>
            <a:r>
              <a:rPr lang="en-US" altLang="zh-CN" dirty="0" smtClean="0">
                <a:solidFill>
                  <a:srgbClr val="000000"/>
                </a:solidFill>
                <a:latin typeface="微软雅黑" pitchFamily="34" charset="-122"/>
                <a:ea typeface="微软雅黑" pitchFamily="34" charset="-122"/>
                <a:sym typeface="微软雅黑" pitchFamily="34" charset="-122"/>
              </a:rPr>
              <a:t>——</a:t>
            </a:r>
            <a:r>
              <a:rPr lang="zh-CN" altLang="en-US" dirty="0" smtClean="0">
                <a:solidFill>
                  <a:srgbClr val="000000"/>
                </a:solidFill>
                <a:latin typeface="微软雅黑" pitchFamily="34" charset="-122"/>
                <a:ea typeface="微软雅黑" pitchFamily="34" charset="-122"/>
                <a:sym typeface="微软雅黑" pitchFamily="34" charset="-122"/>
              </a:rPr>
              <a:t>怎么考的</a:t>
            </a:r>
            <a:endParaRPr lang="zh-CN" altLang="en-US" dirty="0"/>
          </a:p>
        </p:txBody>
      </p:sp>
      <p:sp>
        <p:nvSpPr>
          <p:cNvPr id="3" name="内容占位符 2"/>
          <p:cNvSpPr>
            <a:spLocks noGrp="1"/>
          </p:cNvSpPr>
          <p:nvPr>
            <p:ph idx="1"/>
          </p:nvPr>
        </p:nvSpPr>
        <p:spPr>
          <a:xfrm>
            <a:off x="467544" y="1988840"/>
            <a:ext cx="8352928" cy="2044824"/>
          </a:xfrm>
        </p:spPr>
        <p:txBody>
          <a:bodyPr/>
          <a:lstStyle/>
          <a:p>
            <a:pPr eaLnBrk="1" hangingPunct="1">
              <a:buFont typeface="Wingdings" pitchFamily="2" charset="2"/>
              <a:buChar char="Ø"/>
            </a:pPr>
            <a:r>
              <a:rPr lang="zh-CN" altLang="en-US" dirty="0" smtClean="0">
                <a:latin typeface="微软雅黑" pitchFamily="34" charset="-122"/>
                <a:ea typeface="微软雅黑" pitchFamily="34" charset="-122"/>
              </a:rPr>
              <a:t>全国统</a:t>
            </a:r>
            <a:r>
              <a:rPr lang="zh-CN" altLang="en-US" dirty="0" smtClean="0">
                <a:latin typeface="微软雅黑" pitchFamily="34" charset="-122"/>
                <a:ea typeface="微软雅黑" pitchFamily="34" charset="-122"/>
              </a:rPr>
              <a:t>考：统一大纲、统一命题、统一组考</a:t>
            </a:r>
            <a:endParaRPr lang="en-US" altLang="zh-CN" dirty="0" smtClean="0">
              <a:latin typeface="微软雅黑" pitchFamily="34" charset="-122"/>
              <a:ea typeface="微软雅黑" pitchFamily="34" charset="-122"/>
            </a:endParaRPr>
          </a:p>
          <a:p>
            <a:pPr eaLnBrk="1" hangingPunct="1">
              <a:buFont typeface="Wingdings" pitchFamily="2" charset="2"/>
              <a:buChar char="Ø"/>
            </a:pPr>
            <a:r>
              <a:rPr lang="zh-CN" altLang="en-US" dirty="0" smtClean="0">
                <a:latin typeface="微软雅黑" pitchFamily="34" charset="-122"/>
                <a:ea typeface="微软雅黑" pitchFamily="34" charset="-122"/>
              </a:rPr>
              <a:t>分</a:t>
            </a:r>
            <a:r>
              <a:rPr lang="zh-CN" altLang="en-US" dirty="0" smtClean="0">
                <a:latin typeface="微软雅黑" pitchFamily="34" charset="-122"/>
                <a:ea typeface="微软雅黑" pitchFamily="34" charset="-122"/>
              </a:rPr>
              <a:t>省报名：各省人事网站</a:t>
            </a:r>
            <a:endParaRPr lang="en-US" altLang="zh-CN" dirty="0" smtClean="0">
              <a:latin typeface="微软雅黑" pitchFamily="34" charset="-122"/>
              <a:ea typeface="微软雅黑" pitchFamily="34" charset="-122"/>
            </a:endParaRPr>
          </a:p>
          <a:p>
            <a:pPr eaLnBrk="1" hangingPunct="1">
              <a:buFont typeface="Wingdings" pitchFamily="2" charset="2"/>
              <a:buChar char="Ø"/>
            </a:pPr>
            <a:r>
              <a:rPr lang="zh-CN" altLang="en-US" dirty="0" smtClean="0">
                <a:latin typeface="微软雅黑" pitchFamily="34" charset="-122"/>
                <a:ea typeface="微软雅黑" pitchFamily="34" charset="-122"/>
              </a:rPr>
              <a:t>考</a:t>
            </a:r>
            <a:r>
              <a:rPr lang="zh-CN" altLang="en-US" dirty="0" smtClean="0">
                <a:latin typeface="微软雅黑" pitchFamily="34" charset="-122"/>
                <a:ea typeface="微软雅黑" pitchFamily="34" charset="-122"/>
              </a:rPr>
              <a:t>试时间：</a:t>
            </a:r>
            <a:r>
              <a:rPr lang="en-US" altLang="zh-CN" dirty="0" smtClean="0">
                <a:latin typeface="微软雅黑" pitchFamily="34" charset="-122"/>
                <a:ea typeface="微软雅黑" pitchFamily="34" charset="-122"/>
              </a:rPr>
              <a:t>2016</a:t>
            </a:r>
            <a:r>
              <a:rPr lang="zh-CN" altLang="en-US" dirty="0" smtClean="0">
                <a:latin typeface="微软雅黑" pitchFamily="34" charset="-122"/>
                <a:ea typeface="微软雅黑" pitchFamily="34" charset="-122"/>
              </a:rPr>
              <a:t>年</a:t>
            </a:r>
            <a:r>
              <a:rPr lang="en-US" altLang="zh-CN" dirty="0" smtClean="0">
                <a:latin typeface="微软雅黑" pitchFamily="34" charset="-122"/>
                <a:ea typeface="微软雅黑" pitchFamily="34" charset="-122"/>
              </a:rPr>
              <a:t>6</a:t>
            </a:r>
            <a:r>
              <a:rPr lang="zh-CN" altLang="en-US" dirty="0" smtClean="0">
                <a:latin typeface="微软雅黑" pitchFamily="34" charset="-122"/>
                <a:ea typeface="微软雅黑" pitchFamily="34" charset="-122"/>
              </a:rPr>
              <a:t>月</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476672"/>
            <a:ext cx="8229600" cy="868958"/>
          </a:xfrm>
        </p:spPr>
        <p:txBody>
          <a:bodyPr/>
          <a:lstStyle/>
          <a:p>
            <a:pPr>
              <a:lnSpc>
                <a:spcPct val="200000"/>
              </a:lnSpc>
            </a:pPr>
            <a:r>
              <a:rPr lang="zh-CN" altLang="en-US" dirty="0" smtClean="0">
                <a:solidFill>
                  <a:srgbClr val="000000"/>
                </a:solidFill>
                <a:latin typeface="微软雅黑" pitchFamily="34" charset="-122"/>
                <a:ea typeface="微软雅黑" pitchFamily="34" charset="-122"/>
                <a:sym typeface="微软雅黑" pitchFamily="34" charset="-122"/>
              </a:rPr>
              <a:t>主要疑虑</a:t>
            </a:r>
            <a:r>
              <a:rPr lang="en-US" altLang="zh-CN" dirty="0" smtClean="0">
                <a:solidFill>
                  <a:srgbClr val="000000"/>
                </a:solidFill>
                <a:latin typeface="微软雅黑" pitchFamily="34" charset="-122"/>
                <a:ea typeface="微软雅黑" pitchFamily="34" charset="-122"/>
                <a:sym typeface="微软雅黑" pitchFamily="34" charset="-122"/>
              </a:rPr>
              <a:t>——</a:t>
            </a:r>
            <a:r>
              <a:rPr lang="zh-CN" altLang="en-US" dirty="0" smtClean="0">
                <a:solidFill>
                  <a:srgbClr val="000000"/>
                </a:solidFill>
                <a:latin typeface="微软雅黑" pitchFamily="34" charset="-122"/>
                <a:ea typeface="微软雅黑" pitchFamily="34" charset="-122"/>
                <a:sym typeface="微软雅黑" pitchFamily="34" charset="-122"/>
              </a:rPr>
              <a:t>热点问题</a:t>
            </a:r>
            <a:endParaRPr lang="en-US" altLang="zh-CN" dirty="0" smtClean="0">
              <a:solidFill>
                <a:srgbClr val="000000"/>
              </a:solidFill>
              <a:latin typeface="微软雅黑" pitchFamily="34" charset="-122"/>
              <a:ea typeface="微软雅黑" pitchFamily="34" charset="-122"/>
              <a:sym typeface="微软雅黑" pitchFamily="34" charset="-122"/>
            </a:endParaRPr>
          </a:p>
        </p:txBody>
      </p:sp>
      <p:sp>
        <p:nvSpPr>
          <p:cNvPr id="3" name="内容占位符 2"/>
          <p:cNvSpPr>
            <a:spLocks noGrp="1"/>
          </p:cNvSpPr>
          <p:nvPr>
            <p:ph idx="1"/>
          </p:nvPr>
        </p:nvSpPr>
        <p:spPr>
          <a:xfrm>
            <a:off x="457200" y="1600200"/>
            <a:ext cx="8003232" cy="4525963"/>
          </a:xfrm>
        </p:spPr>
        <p:txBody>
          <a:bodyPr/>
          <a:lstStyle/>
          <a:p>
            <a:pPr eaLnBrk="1" hangingPunct="1">
              <a:buNone/>
            </a:pPr>
            <a:r>
              <a:rPr lang="zh-CN" altLang="en-US" sz="2800" dirty="0" smtClean="0">
                <a:latin typeface="微软雅黑" pitchFamily="34" charset="-122"/>
                <a:ea typeface="微软雅黑" pitchFamily="34" charset="-122"/>
              </a:rPr>
              <a:t>政策问题：</a:t>
            </a:r>
            <a:endParaRPr lang="en-US" altLang="zh-CN" sz="2800" dirty="0" smtClean="0">
              <a:latin typeface="微软雅黑" pitchFamily="34" charset="-122"/>
              <a:ea typeface="微软雅黑" pitchFamily="34" charset="-122"/>
            </a:endParaRPr>
          </a:p>
          <a:p>
            <a:pPr eaLnBrk="1" hangingPunct="1">
              <a:buFont typeface="Wingdings" pitchFamily="2" charset="2"/>
              <a:buChar char="Ø"/>
            </a:pPr>
            <a:r>
              <a:rPr lang="zh-CN" altLang="en-US" sz="2800" dirty="0" smtClean="0">
                <a:latin typeface="微软雅黑" pitchFamily="34" charset="-122"/>
                <a:ea typeface="微软雅黑" pitchFamily="34" charset="-122"/>
              </a:rPr>
              <a:t>拿证之后会不会涨工资？</a:t>
            </a:r>
            <a:endParaRPr lang="en-US" altLang="zh-CN" sz="2800" dirty="0" smtClean="0">
              <a:latin typeface="微软雅黑" pitchFamily="34" charset="-122"/>
              <a:ea typeface="微软雅黑" pitchFamily="34" charset="-122"/>
            </a:endParaRPr>
          </a:p>
          <a:p>
            <a:pPr eaLnBrk="1" hangingPunct="1">
              <a:buFont typeface="Wingdings" pitchFamily="2" charset="2"/>
              <a:buChar char="Ø"/>
            </a:pPr>
            <a:r>
              <a:rPr lang="zh-CN" altLang="en-US" sz="2800" dirty="0" smtClean="0">
                <a:latin typeface="微软雅黑" pitchFamily="34" charset="-122"/>
                <a:ea typeface="微软雅黑" pitchFamily="34" charset="-122"/>
              </a:rPr>
              <a:t>将来是不是持证上岗，无证是不是全部下岗？</a:t>
            </a:r>
            <a:endParaRPr lang="en-US" altLang="zh-CN" sz="2800" dirty="0" smtClean="0">
              <a:latin typeface="微软雅黑" pitchFamily="34" charset="-122"/>
              <a:ea typeface="微软雅黑" pitchFamily="34" charset="-122"/>
            </a:endParaRPr>
          </a:p>
          <a:p>
            <a:pPr eaLnBrk="1" hangingPunct="1">
              <a:buFont typeface="Wingdings" pitchFamily="2" charset="2"/>
              <a:buChar char="Ø"/>
            </a:pPr>
            <a:r>
              <a:rPr lang="en-US" altLang="zh-CN" sz="2800" dirty="0" smtClean="0">
                <a:latin typeface="微软雅黑" pitchFamily="34" charset="-122"/>
                <a:ea typeface="微软雅黑" pitchFamily="34" charset="-122"/>
              </a:rPr>
              <a:t>2015</a:t>
            </a:r>
            <a:r>
              <a:rPr lang="zh-CN" altLang="en-US" sz="2800" dirty="0" smtClean="0">
                <a:latin typeface="微软雅黑" pitchFamily="34" charset="-122"/>
                <a:ea typeface="微软雅黑" pitchFamily="34" charset="-122"/>
              </a:rPr>
              <a:t>年</a:t>
            </a:r>
            <a:r>
              <a:rPr lang="en-US" altLang="zh-CN" sz="2800" dirty="0" smtClean="0">
                <a:latin typeface="微软雅黑" pitchFamily="34" charset="-122"/>
                <a:ea typeface="微软雅黑" pitchFamily="34" charset="-122"/>
              </a:rPr>
              <a:t>8</a:t>
            </a:r>
            <a:r>
              <a:rPr lang="zh-CN" altLang="en-US" sz="2800" dirty="0" smtClean="0">
                <a:latin typeface="微软雅黑" pitchFamily="34" charset="-122"/>
                <a:ea typeface="微软雅黑" pitchFamily="34" charset="-122"/>
              </a:rPr>
              <a:t>月，人社部取消了</a:t>
            </a:r>
            <a:r>
              <a:rPr lang="en-US" altLang="zh-CN" sz="2800" dirty="0" smtClean="0">
                <a:latin typeface="微软雅黑" pitchFamily="34" charset="-122"/>
                <a:ea typeface="微软雅黑" pitchFamily="34" charset="-122"/>
              </a:rPr>
              <a:t>211</a:t>
            </a:r>
            <a:r>
              <a:rPr lang="zh-CN" altLang="en-US" sz="2800" dirty="0" smtClean="0">
                <a:latin typeface="微软雅黑" pitchFamily="34" charset="-122"/>
                <a:ea typeface="微软雅黑" pitchFamily="34" charset="-122"/>
              </a:rPr>
              <a:t>项职业资格，社会工作师将来会取消吗？</a:t>
            </a:r>
            <a:endParaRPr lang="en-US" altLang="zh-CN" sz="2800" dirty="0" smtClean="0">
              <a:latin typeface="微软雅黑" pitchFamily="34" charset="-122"/>
              <a:ea typeface="微软雅黑" pitchFamily="34" charset="-122"/>
            </a:endParaRPr>
          </a:p>
          <a:p>
            <a:pPr eaLnBrk="1" hangingPunct="1">
              <a:buFont typeface="Wingdings" pitchFamily="2" charset="2"/>
              <a:buChar char="Ø"/>
            </a:pPr>
            <a:r>
              <a:rPr lang="zh-CN" altLang="en-US" sz="2800" dirty="0" smtClean="0">
                <a:latin typeface="微软雅黑" pitchFamily="34" charset="-122"/>
                <a:ea typeface="微软雅黑" pitchFamily="34" charset="-122"/>
              </a:rPr>
              <a:t>社会工</a:t>
            </a:r>
            <a:r>
              <a:rPr lang="zh-CN" altLang="en-US" sz="2800" dirty="0" smtClean="0">
                <a:latin typeface="微软雅黑" pitchFamily="34" charset="-122"/>
                <a:ea typeface="微软雅黑" pitchFamily="34" charset="-122"/>
              </a:rPr>
              <a:t>作会纳入事业编吗？</a:t>
            </a:r>
            <a:endParaRPr lang="en-US" altLang="zh-CN" sz="2800" dirty="0" smtClean="0">
              <a:latin typeface="微软雅黑" pitchFamily="34" charset="-122"/>
              <a:ea typeface="微软雅黑" pitchFamily="34" charset="-122"/>
            </a:endParaRPr>
          </a:p>
          <a:p>
            <a:pPr eaLnBrk="1" hangingPunct="1">
              <a:buFont typeface="Wingdings" pitchFamily="2" charset="2"/>
              <a:buChar char="Ø"/>
            </a:pPr>
            <a:endParaRPr lang="en-US" altLang="zh-CN" sz="2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476672"/>
            <a:ext cx="8229600" cy="868958"/>
          </a:xfrm>
        </p:spPr>
        <p:txBody>
          <a:bodyPr/>
          <a:lstStyle/>
          <a:p>
            <a:pPr>
              <a:lnSpc>
                <a:spcPct val="200000"/>
              </a:lnSpc>
            </a:pPr>
            <a:r>
              <a:rPr lang="zh-CN" altLang="en-US" dirty="0" smtClean="0">
                <a:solidFill>
                  <a:srgbClr val="000000"/>
                </a:solidFill>
                <a:latin typeface="微软雅黑" pitchFamily="34" charset="-122"/>
                <a:ea typeface="微软雅黑" pitchFamily="34" charset="-122"/>
                <a:sym typeface="微软雅黑" pitchFamily="34" charset="-122"/>
              </a:rPr>
              <a:t>主要疑虑</a:t>
            </a:r>
            <a:r>
              <a:rPr lang="en-US" altLang="zh-CN" dirty="0" smtClean="0">
                <a:solidFill>
                  <a:srgbClr val="000000"/>
                </a:solidFill>
                <a:latin typeface="微软雅黑" pitchFamily="34" charset="-122"/>
                <a:ea typeface="微软雅黑" pitchFamily="34" charset="-122"/>
                <a:sym typeface="微软雅黑" pitchFamily="34" charset="-122"/>
              </a:rPr>
              <a:t>——</a:t>
            </a:r>
            <a:r>
              <a:rPr lang="zh-CN" altLang="en-US" dirty="0" smtClean="0">
                <a:solidFill>
                  <a:srgbClr val="000000"/>
                </a:solidFill>
                <a:latin typeface="微软雅黑" pitchFamily="34" charset="-122"/>
                <a:ea typeface="微软雅黑" pitchFamily="34" charset="-122"/>
                <a:sym typeface="微软雅黑" pitchFamily="34" charset="-122"/>
              </a:rPr>
              <a:t>热点问题</a:t>
            </a:r>
            <a:endParaRPr lang="en-US" altLang="zh-CN" dirty="0" smtClean="0">
              <a:solidFill>
                <a:srgbClr val="000000"/>
              </a:solidFill>
              <a:latin typeface="微软雅黑" pitchFamily="34" charset="-122"/>
              <a:ea typeface="微软雅黑" pitchFamily="34" charset="-122"/>
              <a:sym typeface="微软雅黑" pitchFamily="34" charset="-122"/>
            </a:endParaRPr>
          </a:p>
        </p:txBody>
      </p:sp>
      <p:sp>
        <p:nvSpPr>
          <p:cNvPr id="3" name="内容占位符 2"/>
          <p:cNvSpPr>
            <a:spLocks noGrp="1"/>
          </p:cNvSpPr>
          <p:nvPr>
            <p:ph idx="1"/>
          </p:nvPr>
        </p:nvSpPr>
        <p:spPr>
          <a:xfrm>
            <a:off x="457200" y="1600201"/>
            <a:ext cx="8003232" cy="2692896"/>
          </a:xfrm>
        </p:spPr>
        <p:txBody>
          <a:bodyPr/>
          <a:lstStyle/>
          <a:p>
            <a:pPr eaLnBrk="1" hangingPunct="1">
              <a:buNone/>
            </a:pPr>
            <a:r>
              <a:rPr lang="zh-CN" altLang="en-US" dirty="0" smtClean="0">
                <a:latin typeface="微软雅黑" pitchFamily="34" charset="-122"/>
                <a:ea typeface="微软雅黑" pitchFamily="34" charset="-122"/>
              </a:rPr>
              <a:t>学生</a:t>
            </a:r>
            <a:r>
              <a:rPr lang="zh-CN" altLang="en-US" dirty="0" smtClean="0">
                <a:latin typeface="微软雅黑" pitchFamily="34" charset="-122"/>
                <a:ea typeface="微软雅黑" pitchFamily="34" charset="-122"/>
              </a:rPr>
              <a:t>问题：</a:t>
            </a:r>
            <a:endParaRPr lang="en-US" altLang="zh-CN" dirty="0" smtClean="0">
              <a:latin typeface="微软雅黑" pitchFamily="34" charset="-122"/>
              <a:ea typeface="微软雅黑" pitchFamily="34" charset="-122"/>
            </a:endParaRPr>
          </a:p>
          <a:p>
            <a:pPr eaLnBrk="1" hangingPunct="1">
              <a:buFont typeface="Wingdings" pitchFamily="2" charset="2"/>
              <a:buChar char="Ø"/>
            </a:pPr>
            <a:r>
              <a:rPr lang="zh-CN" altLang="en-US" sz="2800" dirty="0" smtClean="0">
                <a:latin typeface="微软雅黑" pitchFamily="34" charset="-122"/>
                <a:ea typeface="微软雅黑" pitchFamily="34" charset="-122"/>
              </a:rPr>
              <a:t>不是学社工的，能不能报考？</a:t>
            </a:r>
            <a:endParaRPr lang="en-US" altLang="zh-CN" sz="2800" dirty="0" smtClean="0">
              <a:latin typeface="微软雅黑" pitchFamily="34" charset="-122"/>
              <a:ea typeface="微软雅黑" pitchFamily="34" charset="-122"/>
            </a:endParaRPr>
          </a:p>
          <a:p>
            <a:pPr eaLnBrk="1" hangingPunct="1">
              <a:buFont typeface="Wingdings" pitchFamily="2" charset="2"/>
              <a:buChar char="Ø"/>
            </a:pPr>
            <a:r>
              <a:rPr lang="zh-CN" altLang="en-US" sz="2800" dirty="0" smtClean="0">
                <a:latin typeface="微软雅黑" pitchFamily="34" charset="-122"/>
                <a:ea typeface="微软雅黑" pitchFamily="34" charset="-122"/>
              </a:rPr>
              <a:t>学</a:t>
            </a:r>
            <a:r>
              <a:rPr lang="zh-CN" altLang="en-US" sz="2800" dirty="0" smtClean="0">
                <a:latin typeface="微软雅黑" pitchFamily="34" charset="-122"/>
                <a:ea typeface="微软雅黑" pitchFamily="34" charset="-122"/>
              </a:rPr>
              <a:t>社工的，怎么快速通过？</a:t>
            </a:r>
            <a:endParaRPr lang="en-US" altLang="zh-CN" sz="2800" dirty="0" smtClean="0">
              <a:latin typeface="微软雅黑" pitchFamily="34" charset="-122"/>
              <a:ea typeface="微软雅黑" pitchFamily="34" charset="-122"/>
            </a:endParaRPr>
          </a:p>
          <a:p>
            <a:pPr eaLnBrk="1" hangingPunct="1">
              <a:buFont typeface="Wingdings" pitchFamily="2" charset="2"/>
              <a:buChar char="Ø"/>
            </a:pPr>
            <a:r>
              <a:rPr lang="en-US" altLang="zh-CN" sz="2800" dirty="0" smtClean="0">
                <a:latin typeface="微软雅黑" pitchFamily="34" charset="-122"/>
                <a:ea typeface="微软雅黑" pitchFamily="34" charset="-122"/>
              </a:rPr>
              <a:t>2015</a:t>
            </a:r>
            <a:r>
              <a:rPr lang="zh-CN" altLang="en-US" sz="2800" dirty="0" smtClean="0">
                <a:latin typeface="微软雅黑" pitchFamily="34" charset="-122"/>
                <a:ea typeface="微软雅黑" pitchFamily="34" charset="-122"/>
              </a:rPr>
              <a:t>年社会工作者考试教材已经进行了大幅改版，</a:t>
            </a:r>
            <a:r>
              <a:rPr lang="en-US" altLang="zh-CN" sz="2800" dirty="0" smtClean="0">
                <a:latin typeface="微软雅黑" pitchFamily="34" charset="-122"/>
                <a:ea typeface="微软雅黑" pitchFamily="34" charset="-122"/>
              </a:rPr>
              <a:t>2016</a:t>
            </a:r>
            <a:r>
              <a:rPr lang="zh-CN" altLang="en-US" sz="2800" dirty="0" smtClean="0">
                <a:latin typeface="微软雅黑" pitchFamily="34" charset="-122"/>
                <a:ea typeface="微软雅黑" pitchFamily="34" charset="-122"/>
              </a:rPr>
              <a:t>年社会工作者初级教</a:t>
            </a:r>
            <a:r>
              <a:rPr lang="zh-CN" altLang="en-US" sz="2800" dirty="0" smtClean="0">
                <a:latin typeface="微软雅黑" pitchFamily="34" charset="-122"/>
                <a:ea typeface="微软雅黑" pitchFamily="34" charset="-122"/>
              </a:rPr>
              <a:t>材</a:t>
            </a:r>
            <a:r>
              <a:rPr lang="zh-CN" altLang="en-US" sz="2800" dirty="0" smtClean="0">
                <a:latin typeface="微软雅黑" pitchFamily="34" charset="-122"/>
                <a:ea typeface="微软雅黑" pitchFamily="34" charset="-122"/>
              </a:rPr>
              <a:t>会</a:t>
            </a:r>
            <a:r>
              <a:rPr lang="zh-CN" altLang="en-US" sz="2800" dirty="0" smtClean="0">
                <a:latin typeface="微软雅黑" pitchFamily="34" charset="-122"/>
                <a:ea typeface="微软雅黑" pitchFamily="34" charset="-122"/>
              </a:rPr>
              <a:t>改</a:t>
            </a:r>
            <a:r>
              <a:rPr lang="zh-CN" altLang="en-US" sz="2800" dirty="0" smtClean="0">
                <a:latin typeface="微软雅黑" pitchFamily="34" charset="-122"/>
                <a:ea typeface="微软雅黑" pitchFamily="34" charset="-122"/>
              </a:rPr>
              <a:t>版么</a:t>
            </a:r>
            <a:r>
              <a:rPr lang="zh-CN" altLang="en-US" sz="2800" dirty="0" smtClean="0">
                <a:latin typeface="微软雅黑" pitchFamily="34" charset="-122"/>
                <a:ea typeface="微软雅黑" pitchFamily="34" charset="-122"/>
              </a:rPr>
              <a:t>？</a:t>
            </a:r>
            <a:endParaRPr lang="en-US" altLang="zh-CN" sz="2800" dirty="0" smtClean="0">
              <a:latin typeface="微软雅黑" pitchFamily="34" charset="-122"/>
              <a:ea typeface="微软雅黑" pitchFamily="34" charset="-122"/>
            </a:endParaRPr>
          </a:p>
          <a:p>
            <a:pPr eaLnBrk="1" hangingPunct="1">
              <a:buFont typeface="Wingdings" pitchFamily="2" charset="2"/>
              <a:buChar char="Ø"/>
            </a:pPr>
            <a:endParaRPr lang="en-US" altLang="zh-CN" sz="2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916832"/>
            <a:ext cx="8496944" cy="2880320"/>
          </a:xfrm>
        </p:spPr>
        <p:txBody>
          <a:bodyPr/>
          <a:lstStyle/>
          <a:p>
            <a:pPr lvl="0" algn="just" eaLnBrk="1" hangingPunct="1">
              <a:spcAft>
                <a:spcPts val="0"/>
              </a:spcAft>
              <a:buNone/>
            </a:pPr>
            <a:endParaRPr lang="zh-CN" altLang="en-US" kern="100" dirty="0" smtClean="0">
              <a:latin typeface="微软雅黑" pitchFamily="34" charset="-122"/>
              <a:ea typeface="微软雅黑" pitchFamily="34" charset="-122"/>
              <a:cs typeface="Times New Roman"/>
            </a:endParaRPr>
          </a:p>
          <a:p>
            <a:pPr lvl="0" algn="just" eaLnBrk="1" hangingPunct="1">
              <a:spcAft>
                <a:spcPts val="0"/>
              </a:spcAft>
              <a:buNone/>
            </a:pPr>
            <a:r>
              <a:rPr lang="zh-CN" altLang="en-US" kern="100" dirty="0" smtClean="0">
                <a:latin typeface="微软雅黑" pitchFamily="34" charset="-122"/>
                <a:ea typeface="微软雅黑" pitchFamily="34" charset="-122"/>
                <a:cs typeface="Times New Roman"/>
              </a:rPr>
              <a:t>第一</a:t>
            </a:r>
            <a:r>
              <a:rPr lang="zh-CN" altLang="en-US" kern="100" dirty="0" smtClean="0">
                <a:latin typeface="微软雅黑" pitchFamily="34" charset="-122"/>
                <a:ea typeface="微软雅黑" pitchFamily="34" charset="-122"/>
                <a:cs typeface="Times New Roman"/>
              </a:rPr>
              <a:t>章   </a:t>
            </a:r>
            <a:r>
              <a:rPr lang="zh-CN" altLang="en-US" kern="100" dirty="0" smtClean="0">
                <a:latin typeface="微软雅黑" pitchFamily="34" charset="-122"/>
                <a:ea typeface="微软雅黑" pitchFamily="34" charset="-122"/>
                <a:cs typeface="Times New Roman"/>
              </a:rPr>
              <a:t>社会工作的目标、对象及主要领域	</a:t>
            </a:r>
            <a:endParaRPr lang="en-US" altLang="zh-CN" kern="100" dirty="0" smtClean="0">
              <a:latin typeface="微软雅黑" pitchFamily="34" charset="-122"/>
              <a:ea typeface="微软雅黑" pitchFamily="34" charset="-122"/>
              <a:cs typeface="Times New Roman"/>
            </a:endParaRPr>
          </a:p>
          <a:p>
            <a:pPr lvl="0" algn="just" eaLnBrk="1" hangingPunct="1">
              <a:spcAft>
                <a:spcPts val="0"/>
              </a:spcAft>
              <a:buNone/>
            </a:pPr>
            <a:r>
              <a:rPr lang="zh-CN" altLang="en-US" kern="100" dirty="0" smtClean="0">
                <a:latin typeface="微软雅黑" pitchFamily="34" charset="-122"/>
                <a:ea typeface="微软雅黑" pitchFamily="34" charset="-122"/>
                <a:cs typeface="Times New Roman"/>
              </a:rPr>
              <a:t>第</a:t>
            </a:r>
            <a:r>
              <a:rPr lang="zh-CN" altLang="en-US" kern="100" dirty="0" smtClean="0">
                <a:latin typeface="微软雅黑" pitchFamily="34" charset="-122"/>
                <a:ea typeface="微软雅黑" pitchFamily="34" charset="-122"/>
                <a:cs typeface="Times New Roman"/>
              </a:rPr>
              <a:t>二章 </a:t>
            </a:r>
            <a:r>
              <a:rPr lang="zh-CN" altLang="en-US" kern="100" dirty="0" smtClean="0">
                <a:latin typeface="微软雅黑" pitchFamily="34" charset="-122"/>
                <a:ea typeface="微软雅黑" pitchFamily="34" charset="-122"/>
                <a:cs typeface="Times New Roman"/>
              </a:rPr>
              <a:t>  社</a:t>
            </a:r>
            <a:r>
              <a:rPr lang="zh-CN" altLang="en-US" kern="100" dirty="0" smtClean="0">
                <a:latin typeface="微软雅黑" pitchFamily="34" charset="-122"/>
                <a:ea typeface="微软雅黑" pitchFamily="34" charset="-122"/>
                <a:cs typeface="Times New Roman"/>
              </a:rPr>
              <a:t>会工作价值观与专业伦理	</a:t>
            </a:r>
            <a:endParaRPr lang="en-US" altLang="zh-CN" kern="100" dirty="0" smtClean="0">
              <a:latin typeface="微软雅黑" pitchFamily="34" charset="-122"/>
              <a:ea typeface="微软雅黑" pitchFamily="34" charset="-122"/>
              <a:cs typeface="Times New Roman"/>
            </a:endParaRPr>
          </a:p>
          <a:p>
            <a:pPr lvl="0" algn="just" eaLnBrk="1" hangingPunct="1">
              <a:spcAft>
                <a:spcPts val="0"/>
              </a:spcAft>
              <a:buNone/>
            </a:pPr>
            <a:r>
              <a:rPr lang="zh-CN" altLang="en-US" kern="100" dirty="0" smtClean="0">
                <a:latin typeface="微软雅黑" pitchFamily="34" charset="-122"/>
                <a:ea typeface="微软雅黑" pitchFamily="34" charset="-122"/>
                <a:cs typeface="Times New Roman"/>
              </a:rPr>
              <a:t>第三章 </a:t>
            </a:r>
            <a:r>
              <a:rPr lang="zh-CN" altLang="en-US" kern="100" dirty="0" smtClean="0">
                <a:latin typeface="微软雅黑" pitchFamily="34" charset="-122"/>
                <a:ea typeface="微软雅黑" pitchFamily="34" charset="-122"/>
                <a:cs typeface="Times New Roman"/>
              </a:rPr>
              <a:t>  人</a:t>
            </a:r>
            <a:r>
              <a:rPr lang="zh-CN" altLang="en-US" kern="100" dirty="0" smtClean="0">
                <a:latin typeface="微软雅黑" pitchFamily="34" charset="-122"/>
                <a:ea typeface="微软雅黑" pitchFamily="34" charset="-122"/>
                <a:cs typeface="Times New Roman"/>
              </a:rPr>
              <a:t>类行为与社会环境	</a:t>
            </a:r>
            <a:endParaRPr lang="en-US" altLang="zh-CN" kern="100" dirty="0" smtClean="0">
              <a:latin typeface="微软雅黑" pitchFamily="34" charset="-122"/>
              <a:ea typeface="微软雅黑" pitchFamily="34" charset="-122"/>
              <a:cs typeface="Times New Roman"/>
            </a:endParaRPr>
          </a:p>
        </p:txBody>
      </p:sp>
      <p:sp>
        <p:nvSpPr>
          <p:cNvPr id="4" name="标题 1"/>
          <p:cNvSpPr>
            <a:spLocks noGrp="1"/>
          </p:cNvSpPr>
          <p:nvPr>
            <p:ph type="title"/>
          </p:nvPr>
        </p:nvSpPr>
        <p:spPr>
          <a:xfrm>
            <a:off x="457200" y="274638"/>
            <a:ext cx="8229600" cy="1143000"/>
          </a:xfrm>
        </p:spPr>
        <p:txBody>
          <a:bodyPr/>
          <a:lstStyle/>
          <a:p>
            <a:pPr>
              <a:lnSpc>
                <a:spcPct val="200000"/>
              </a:lnSpc>
            </a:pPr>
            <a:r>
              <a:rPr lang="zh-CN" altLang="en-US" dirty="0" smtClean="0">
                <a:solidFill>
                  <a:srgbClr val="000000"/>
                </a:solidFill>
                <a:latin typeface="微软雅黑" pitchFamily="34" charset="-122"/>
                <a:ea typeface="微软雅黑" pitchFamily="34" charset="-122"/>
                <a:sym typeface="微软雅黑" pitchFamily="34" charset="-122"/>
              </a:rPr>
              <a:t>重点剖析</a:t>
            </a:r>
            <a:r>
              <a:rPr lang="en-US" altLang="zh-CN" dirty="0" smtClean="0">
                <a:solidFill>
                  <a:srgbClr val="000000"/>
                </a:solidFill>
                <a:latin typeface="微软雅黑" pitchFamily="34" charset="-122"/>
                <a:ea typeface="微软雅黑" pitchFamily="34" charset="-122"/>
                <a:sym typeface="微软雅黑" pitchFamily="34" charset="-122"/>
              </a:rPr>
              <a:t>——</a:t>
            </a:r>
            <a:r>
              <a:rPr lang="zh-CN" altLang="en-US" dirty="0" smtClean="0">
                <a:solidFill>
                  <a:srgbClr val="000000"/>
                </a:solidFill>
                <a:latin typeface="微软雅黑" pitchFamily="34" charset="-122"/>
                <a:ea typeface="微软雅黑" pitchFamily="34" charset="-122"/>
                <a:sym typeface="微软雅黑" pitchFamily="34" charset="-122"/>
              </a:rPr>
              <a:t>考了什么</a:t>
            </a:r>
            <a:endParaRPr lang="en-US" altLang="zh-CN" dirty="0" smtClean="0">
              <a:solidFill>
                <a:srgbClr val="000000"/>
              </a:solidFill>
              <a:latin typeface="微软雅黑" pitchFamily="34" charset="-122"/>
              <a:ea typeface="微软雅黑" pitchFamily="34" charset="-122"/>
              <a:sym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68760"/>
            <a:ext cx="8229600" cy="4525963"/>
          </a:xfrm>
        </p:spPr>
        <p:txBody>
          <a:bodyPr/>
          <a:lstStyle/>
          <a:p>
            <a:pPr>
              <a:buNone/>
            </a:pPr>
            <a:r>
              <a:rPr lang="en-US" altLang="zh-CN" dirty="0" smtClean="0"/>
              <a:t>1.【</a:t>
            </a:r>
            <a:r>
              <a:rPr lang="en-US" altLang="zh-CN" dirty="0" smtClean="0"/>
              <a:t>2015-</a:t>
            </a:r>
            <a:r>
              <a:rPr lang="zh-CN" altLang="en-US" dirty="0" smtClean="0"/>
              <a:t>国家</a:t>
            </a:r>
            <a:r>
              <a:rPr lang="en-US" altLang="zh-CN" dirty="0" smtClean="0"/>
              <a:t>】</a:t>
            </a:r>
            <a:r>
              <a:rPr lang="zh-CN" altLang="en-US" dirty="0" smtClean="0"/>
              <a:t>下列社会工作计划中</a:t>
            </a:r>
            <a:r>
              <a:rPr lang="en-US" altLang="zh-CN" dirty="0" smtClean="0"/>
              <a:t>.</a:t>
            </a:r>
            <a:r>
              <a:rPr lang="zh-CN" altLang="en-US" dirty="0" smtClean="0"/>
              <a:t>突出体现社会工作“促进发展目标”的是（   ）。</a:t>
            </a:r>
          </a:p>
          <a:p>
            <a:pPr>
              <a:buNone/>
            </a:pPr>
            <a:r>
              <a:rPr lang="en-US" altLang="zh-CN" dirty="0" smtClean="0"/>
              <a:t>A.</a:t>
            </a:r>
            <a:r>
              <a:rPr lang="zh-CN" altLang="en-US" dirty="0" smtClean="0"/>
              <a:t>自闭症儿童音乐治疗计划			</a:t>
            </a:r>
            <a:endParaRPr lang="en-US" altLang="zh-CN" dirty="0" smtClean="0"/>
          </a:p>
          <a:p>
            <a:pPr>
              <a:buNone/>
            </a:pPr>
            <a:r>
              <a:rPr lang="en-US" altLang="zh-CN" dirty="0" smtClean="0"/>
              <a:t>B</a:t>
            </a:r>
            <a:r>
              <a:rPr lang="en-US" altLang="zh-CN" dirty="0" smtClean="0"/>
              <a:t>.</a:t>
            </a:r>
            <a:r>
              <a:rPr lang="zh-CN" altLang="en-US" dirty="0" smtClean="0"/>
              <a:t>青少年网络成瘾干预计划</a:t>
            </a:r>
          </a:p>
          <a:p>
            <a:pPr>
              <a:buNone/>
            </a:pPr>
            <a:r>
              <a:rPr lang="en-US" altLang="zh-CN" dirty="0" smtClean="0"/>
              <a:t>C.</a:t>
            </a:r>
            <a:r>
              <a:rPr lang="zh-CN" altLang="en-US" dirty="0" smtClean="0"/>
              <a:t>老年人自杀危机干预计划			</a:t>
            </a:r>
            <a:endParaRPr lang="en-US" altLang="zh-CN" dirty="0" smtClean="0"/>
          </a:p>
          <a:p>
            <a:pPr>
              <a:buNone/>
            </a:pPr>
            <a:r>
              <a:rPr lang="en-US" altLang="zh-CN" dirty="0" smtClean="0"/>
              <a:t>D</a:t>
            </a:r>
            <a:r>
              <a:rPr lang="en-US" altLang="zh-CN" dirty="0" smtClean="0"/>
              <a:t>.</a:t>
            </a:r>
            <a:r>
              <a:rPr lang="zh-CN" altLang="en-US" dirty="0" smtClean="0"/>
              <a:t>新居民子女成长向导计划</a:t>
            </a:r>
          </a:p>
          <a:p>
            <a:pPr>
              <a:buNone/>
            </a:pP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95536" y="1052736"/>
            <a:ext cx="8229600" cy="4680520"/>
          </a:xfrm>
        </p:spPr>
        <p:txBody>
          <a:bodyPr/>
          <a:lstStyle/>
          <a:p>
            <a:pPr marL="0" indent="0">
              <a:buNone/>
            </a:pPr>
            <a:r>
              <a:rPr lang="en-US" altLang="zh-CN" sz="2400" b="1" dirty="0" smtClean="0"/>
              <a:t>1.</a:t>
            </a:r>
            <a:r>
              <a:rPr lang="zh-CN" altLang="zh-CN" sz="2400" b="1" dirty="0" smtClean="0"/>
              <a:t>解救危难</a:t>
            </a:r>
            <a:endParaRPr lang="zh-CN" altLang="zh-CN" sz="2400" dirty="0" smtClean="0"/>
          </a:p>
          <a:p>
            <a:pPr marL="0" indent="0">
              <a:buNone/>
            </a:pPr>
            <a:r>
              <a:rPr lang="en-US" altLang="zh-CN" sz="2400" dirty="0" smtClean="0"/>
              <a:t>          </a:t>
            </a:r>
            <a:r>
              <a:rPr lang="zh-CN" altLang="zh-CN" sz="2400" dirty="0" smtClean="0"/>
              <a:t>危难是因社会或个人原因，个体的身体受到严重损伤、个人的基本生活能力受到严重削弱，致使其自身生存受到严重威胁，以致生命遭遇危机的状态。面对危难，社会工作的基本目标就是寻求资源（包括物质资源和社会资源），支持受助者，帮助他们走出困境。社会工作的目标就是帮助他们脱离危难。</a:t>
            </a:r>
          </a:p>
          <a:p>
            <a:pPr marL="0" indent="0">
              <a:buNone/>
            </a:pPr>
            <a:r>
              <a:rPr lang="en-US" altLang="zh-CN" sz="2400" b="1" dirty="0" smtClean="0"/>
              <a:t>2.</a:t>
            </a:r>
            <a:r>
              <a:rPr lang="zh-CN" altLang="zh-CN" sz="2400" b="1" dirty="0" smtClean="0"/>
              <a:t>缓解困难</a:t>
            </a:r>
            <a:endParaRPr lang="zh-CN" altLang="zh-CN" sz="2400" dirty="0" smtClean="0"/>
          </a:p>
          <a:p>
            <a:pPr marL="0" indent="0">
              <a:buNone/>
            </a:pPr>
            <a:r>
              <a:rPr lang="en-US" altLang="zh-CN" sz="2400" dirty="0" smtClean="0"/>
              <a:t>         </a:t>
            </a:r>
            <a:r>
              <a:rPr lang="zh-CN" altLang="zh-CN" sz="2400" dirty="0" smtClean="0"/>
              <a:t>人生的不同发展阶段会遇到不同的困难，有些困难是一般性的，是人们都会遇到的，这些困难常常由当事人及其家庭、亲友自己解决。社会工作的目标就是帮助有困难、有需要的人缓解压力、克服困难。</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124744"/>
            <a:ext cx="8229600" cy="4752528"/>
          </a:xfrm>
        </p:spPr>
        <p:txBody>
          <a:bodyPr/>
          <a:lstStyle/>
          <a:p>
            <a:pPr marL="0" indent="0">
              <a:buNone/>
            </a:pPr>
            <a:r>
              <a:rPr lang="en-US" altLang="zh-CN" sz="2400" b="1" dirty="0" smtClean="0"/>
              <a:t>3.</a:t>
            </a:r>
            <a:r>
              <a:rPr lang="zh-CN" altLang="zh-CN" sz="2400" b="1" dirty="0" smtClean="0"/>
              <a:t>激发潜能</a:t>
            </a:r>
            <a:endParaRPr lang="zh-CN" altLang="zh-CN" sz="2400" dirty="0" smtClean="0"/>
          </a:p>
          <a:p>
            <a:pPr marL="0" indent="0">
              <a:buNone/>
            </a:pPr>
            <a:r>
              <a:rPr lang="en-US" altLang="zh-CN" sz="2400" dirty="0" smtClean="0"/>
              <a:t>         </a:t>
            </a:r>
            <a:r>
              <a:rPr lang="zh-CN" altLang="zh-CN" sz="2400" dirty="0" smtClean="0"/>
              <a:t>社会工作强调“助人自助”，这里的核心是要增强服务对象的内在能力。社会工作者的工作就是要激发他们被压抑、被忽视的能力，调动其内在积极性，并配以外部条件，帮助其走出困境。</a:t>
            </a:r>
          </a:p>
          <a:p>
            <a:pPr marL="0" indent="0">
              <a:buNone/>
            </a:pPr>
            <a:r>
              <a:rPr lang="en-US" altLang="zh-CN" sz="2400" b="1" dirty="0" smtClean="0">
                <a:solidFill>
                  <a:srgbClr val="FF0000"/>
                </a:solidFill>
              </a:rPr>
              <a:t>4.</a:t>
            </a:r>
            <a:r>
              <a:rPr lang="zh-CN" altLang="zh-CN" sz="2400" b="1" dirty="0" smtClean="0">
                <a:solidFill>
                  <a:srgbClr val="FF0000"/>
                </a:solidFill>
              </a:rPr>
              <a:t>促进发展</a:t>
            </a:r>
            <a:endParaRPr lang="zh-CN" altLang="zh-CN" sz="2400" dirty="0" smtClean="0">
              <a:solidFill>
                <a:srgbClr val="FF0000"/>
              </a:solidFill>
            </a:endParaRPr>
          </a:p>
          <a:p>
            <a:pPr marL="0" indent="0">
              <a:buNone/>
            </a:pPr>
            <a:r>
              <a:rPr lang="en-US" altLang="zh-CN" sz="2400" dirty="0" smtClean="0"/>
              <a:t>         </a:t>
            </a:r>
            <a:r>
              <a:rPr lang="zh-CN" altLang="zh-CN" sz="2400" dirty="0" smtClean="0"/>
              <a:t>促进自我发展的目标是指要实现人与社会环境的相互协调，使个人和社会都能更好地发挥功能。在现代社会，增加人们的知识和技能、增强克服不利因素的能力、提高个人与社会协调的能力都在发展之列。</a:t>
            </a:r>
          </a:p>
          <a:p>
            <a:pPr marL="0" indent="0">
              <a:buNone/>
            </a:pP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1">
      <a:dk1>
        <a:srgbClr val="000000"/>
      </a:dk1>
      <a:lt1>
        <a:srgbClr val="FFFFFF"/>
      </a:lt1>
      <a:dk2>
        <a:srgbClr val="1F497D"/>
      </a:dk2>
      <a:lt2>
        <a:srgbClr val="EEECE1"/>
      </a:lt2>
      <a:accent1>
        <a:srgbClr val="57CDC0"/>
      </a:accent1>
      <a:accent2>
        <a:srgbClr val="66CD84"/>
      </a:accent2>
      <a:accent3>
        <a:srgbClr val="FFFFFF"/>
      </a:accent3>
      <a:accent4>
        <a:srgbClr val="000000"/>
      </a:accent4>
      <a:accent5>
        <a:srgbClr val="B4E3DC"/>
      </a:accent5>
      <a:accent6>
        <a:srgbClr val="5CBA77"/>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主题 1">
        <a:dk1>
          <a:srgbClr val="000000"/>
        </a:dk1>
        <a:lt1>
          <a:srgbClr val="FFFFFF"/>
        </a:lt1>
        <a:dk2>
          <a:srgbClr val="1F497D"/>
        </a:dk2>
        <a:lt2>
          <a:srgbClr val="EEECE1"/>
        </a:lt2>
        <a:accent1>
          <a:srgbClr val="57CDC0"/>
        </a:accent1>
        <a:accent2>
          <a:srgbClr val="66CD84"/>
        </a:accent2>
        <a:accent3>
          <a:srgbClr val="FFFFFF"/>
        </a:accent3>
        <a:accent4>
          <a:srgbClr val="000000"/>
        </a:accent4>
        <a:accent5>
          <a:srgbClr val="B4E3DC"/>
        </a:accent5>
        <a:accent6>
          <a:srgbClr val="5CBA77"/>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微笑PPT - 小A">
  <a:themeElements>
    <a:clrScheme name="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fontScheme name="微笑PPT - 小A">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微笑PPT - 小A">
  <a:themeElements>
    <a:clrScheme name="1_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fontScheme name="1_微笑PPT - 小A">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微笑PPT - 小A 1">
        <a:dk1>
          <a:srgbClr val="000000"/>
        </a:dk1>
        <a:lt1>
          <a:srgbClr val="FFFFFF"/>
        </a:lt1>
        <a:dk2>
          <a:srgbClr val="FFFFFF"/>
        </a:dk2>
        <a:lt2>
          <a:srgbClr val="B2B2B2"/>
        </a:lt2>
        <a:accent1>
          <a:srgbClr val="E20000"/>
        </a:accent1>
        <a:accent2>
          <a:srgbClr val="CC0000"/>
        </a:accent2>
        <a:accent3>
          <a:srgbClr val="FFFFFF"/>
        </a:accent3>
        <a:accent4>
          <a:srgbClr val="000000"/>
        </a:accent4>
        <a:accent5>
          <a:srgbClr val="EEAAAA"/>
        </a:accent5>
        <a:accent6>
          <a:srgbClr val="B90000"/>
        </a:accent6>
        <a:hlink>
          <a:srgbClr val="800000"/>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1223</TotalTime>
  <Pages>0</Pages>
  <Words>2832</Words>
  <Characters>0</Characters>
  <Application>Microsoft Office PowerPoint</Application>
  <DocSecurity>0</DocSecurity>
  <PresentationFormat>全屏显示(4:3)</PresentationFormat>
  <Lines>0</Lines>
  <Paragraphs>120</Paragraphs>
  <Slides>29</Slides>
  <Notes>1</Notes>
  <HiddenSlides>0</HiddenSlides>
  <MMClips>0</MMClips>
  <ScaleCrop>false</ScaleCrop>
  <HeadingPairs>
    <vt:vector size="4" baseType="variant">
      <vt:variant>
        <vt:lpstr>主题</vt:lpstr>
      </vt:variant>
      <vt:variant>
        <vt:i4>3</vt:i4>
      </vt:variant>
      <vt:variant>
        <vt:lpstr>幻灯片标题</vt:lpstr>
      </vt:variant>
      <vt:variant>
        <vt:i4>29</vt:i4>
      </vt:variant>
    </vt:vector>
  </HeadingPairs>
  <TitlesOfParts>
    <vt:vector size="32" baseType="lpstr">
      <vt:lpstr>Office 主题</vt:lpstr>
      <vt:lpstr>微笑PPT - 小A</vt:lpstr>
      <vt:lpstr>1_微笑PPT - 小A</vt:lpstr>
      <vt:lpstr>幻灯片 1</vt:lpstr>
      <vt:lpstr>幻灯片 2</vt:lpstr>
      <vt:lpstr>考情说明——怎么考的</vt:lpstr>
      <vt:lpstr>主要疑虑——热点问题</vt:lpstr>
      <vt:lpstr>主要疑虑——热点问题</vt:lpstr>
      <vt:lpstr>重点剖析——考了什么</vt:lpstr>
      <vt:lpstr>幻灯片 7</vt:lpstr>
      <vt:lpstr>幻灯片 8</vt:lpstr>
      <vt:lpstr>幻灯片 9</vt:lpstr>
      <vt:lpstr>幻灯片 10</vt:lpstr>
      <vt:lpstr>幻灯片 11</vt:lpstr>
      <vt:lpstr>幻灯片 12</vt:lpstr>
      <vt:lpstr>幻灯片 13</vt:lpstr>
      <vt:lpstr>幻灯片 14</vt:lpstr>
      <vt:lpstr>重点剖析——考了什么</vt:lpstr>
      <vt:lpstr>幻灯片 16</vt:lpstr>
      <vt:lpstr>幻灯片 17</vt:lpstr>
      <vt:lpstr>幻灯片 18</vt:lpstr>
      <vt:lpstr>幻灯片 19</vt:lpstr>
      <vt:lpstr>幻灯片 20</vt:lpstr>
      <vt:lpstr>幻灯片 21</vt:lpstr>
      <vt:lpstr>重点剖析——考了什么</vt:lpstr>
      <vt:lpstr>幻灯片 23</vt:lpstr>
      <vt:lpstr>幻灯片 24</vt:lpstr>
      <vt:lpstr>幻灯片 25</vt:lpstr>
      <vt:lpstr>幻灯片 26</vt:lpstr>
      <vt:lpstr>幻灯片 27</vt:lpstr>
      <vt:lpstr>幻灯片 28</vt:lpstr>
      <vt:lpstr>备考指导——怎么应对</vt:lpstr>
    </vt:vector>
  </TitlesOfParts>
  <Company>kingsoft</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乘风破浪,世界就在眼前</dc:title>
  <dc:creator>Administrator</dc:creator>
  <cp:lastModifiedBy>Administrator</cp:lastModifiedBy>
  <cp:revision>143</cp:revision>
  <cp:lastPrinted>1899-12-30T00:00:00Z</cp:lastPrinted>
  <dcterms:created xsi:type="dcterms:W3CDTF">2009-11-06T07:51:02Z</dcterms:created>
  <dcterms:modified xsi:type="dcterms:W3CDTF">2016-04-05T06:59:41Z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2052-6.6.0.2461</vt:lpwstr>
  </property>
</Properties>
</file>