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xls" ContentType="application/vnd.ms-excel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3"/>
  </p:sldMasterIdLst>
  <p:notesMasterIdLst>
    <p:notesMasterId r:id="rId30"/>
  </p:notesMasterIdLst>
  <p:sldIdLst>
    <p:sldId id="473" r:id="rId4"/>
    <p:sldId id="256" r:id="rId5"/>
    <p:sldId id="308" r:id="rId6"/>
    <p:sldId id="451" r:id="rId7"/>
    <p:sldId id="284" r:id="rId8"/>
    <p:sldId id="285" r:id="rId9"/>
    <p:sldId id="325" r:id="rId10"/>
    <p:sldId id="286" r:id="rId11"/>
    <p:sldId id="434" r:id="rId12"/>
    <p:sldId id="404" r:id="rId13"/>
    <p:sldId id="326" r:id="rId14"/>
    <p:sldId id="435" r:id="rId15"/>
    <p:sldId id="436" r:id="rId16"/>
    <p:sldId id="291" r:id="rId17"/>
    <p:sldId id="292" r:id="rId18"/>
    <p:sldId id="437" r:id="rId19"/>
    <p:sldId id="438" r:id="rId20"/>
    <p:sldId id="439" r:id="rId21"/>
    <p:sldId id="327" r:id="rId22"/>
    <p:sldId id="294" r:id="rId23"/>
    <p:sldId id="440" r:id="rId24"/>
    <p:sldId id="441" r:id="rId25"/>
    <p:sldId id="448" r:id="rId26"/>
    <p:sldId id="295" r:id="rId27"/>
    <p:sldId id="279" r:id="rId28"/>
    <p:sldId id="474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b="1"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b="1"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b="1"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b="1"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b="1"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66"/>
    <a:srgbClr val="69B165"/>
    <a:srgbClr val="31E569"/>
    <a:srgbClr val="E648D3"/>
    <a:srgbClr val="D9FA32"/>
    <a:srgbClr val="FF0000"/>
    <a:srgbClr val="A5C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33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ea typeface="宋体" pitchFamily="2" charset="-122"/>
              </a:defRPr>
            </a:lvl1pPr>
          </a:lstStyle>
          <a:p>
            <a:endParaRPr lang="zh-CN" altLang="zh-CN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Img" idx="2"/>
          </p:nvPr>
        </p:nvSpPr>
        <p:spPr bwMode="auto">
          <a:xfrm>
            <a:off x="1258888" y="685800"/>
            <a:ext cx="4340225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341813"/>
            <a:ext cx="5487987" cy="4116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a typeface="宋体" pitchFamily="2" charset="-122"/>
              </a:defRPr>
            </a:lvl1pPr>
          </a:lstStyle>
          <a:p>
            <a:endParaRPr lang="zh-CN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itchFamily="2" charset="-122"/>
              </a:defRPr>
            </a:lvl1pPr>
          </a:lstStyle>
          <a:p>
            <a:fld id="{C8DE2FF3-A9D5-427E-A0B5-0AFE274118F2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2AEB2-92E1-479F-ABB7-B506DBDAE56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BB9DF-9390-4C6B-8EEC-02B7781D487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6413" y="838200"/>
            <a:ext cx="2106612" cy="56721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6170613" cy="56721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8D009-A251-4A50-8C73-1D046599FF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896225" cy="563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33400" y="1676400"/>
            <a:ext cx="4000500" cy="48339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676400"/>
            <a:ext cx="4000500" cy="48339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446838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5753100" y="645795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3471863" y="6443663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79B68A26-FCB8-4F30-96ED-7A680D5232B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4000500" cy="4833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676400"/>
            <a:ext cx="4000500" cy="4833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F8675-E550-4750-B8EE-223C8564CEF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6413" y="838200"/>
            <a:ext cx="2106612" cy="56721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6170613" cy="56721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F4875-E417-4B47-88DB-D30017E208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4000500" cy="4833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676400"/>
            <a:ext cx="4000500" cy="4833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75255-6986-433C-9ABB-8DF9F4F7529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20C6E-C45B-4C62-8D21-C91F4B1BF5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9932A-409F-4163-933F-AD6C63C4614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9D147-8C87-41DB-9375-62186D6A416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F0F12-E364-49E8-9A08-DD3AB97F1F0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5E0D3-0501-4835-8A8F-8AA89195670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153400" cy="4833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  <a:p>
            <a:pPr lvl="1"/>
            <a:r>
              <a:rPr lang="en-US" altLang="zh-CN" smtClean="0"/>
              <a:t>Second level</a:t>
            </a:r>
            <a:endParaRPr lang="en-US" altLang="zh-CN" smtClean="0"/>
          </a:p>
          <a:p>
            <a:pPr lvl="2"/>
            <a:r>
              <a:rPr lang="en-US" altLang="zh-CN" smtClean="0"/>
              <a:t>Third level</a:t>
            </a:r>
            <a:endParaRPr lang="en-US" altLang="zh-CN" smtClean="0"/>
          </a:p>
          <a:p>
            <a:pPr lvl="3"/>
            <a:r>
              <a:rPr lang="en-US" altLang="zh-CN" smtClean="0"/>
              <a:t>Fourth level</a:t>
            </a:r>
            <a:endParaRPr lang="en-US" altLang="zh-CN" smtClean="0"/>
          </a:p>
          <a:p>
            <a:pPr lvl="4"/>
            <a:r>
              <a:rPr lang="en-US" altLang="zh-CN" smtClean="0"/>
              <a:t>Fifth level</a:t>
            </a:r>
            <a:endParaRPr lang="en-US" altLang="zh-CN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46838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latin typeface="+mn-lt"/>
                <a:ea typeface="宋体" pitchFamily="2" charset="-122"/>
              </a:defRPr>
            </a:lvl1pPr>
          </a:lstStyle>
          <a:p>
            <a:endParaRPr lang="zh-CN" altLang="zh-CN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53100" y="6457950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>
                <a:latin typeface="+mn-lt"/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71863" y="6443663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latin typeface="Verdana" pitchFamily="34" charset="0"/>
                <a:ea typeface="宋体" pitchFamily="2" charset="-122"/>
              </a:defRPr>
            </a:lvl1pPr>
          </a:lstStyle>
          <a:p>
            <a:fld id="{A498FCD7-7318-4739-9608-23283837180B}" type="slidenum">
              <a:rPr lang="zh-CN" altLang="en-US"/>
            </a:fld>
            <a:endParaRPr lang="zh-CN" alt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896225" cy="563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smtClean="0"/>
              <a:t>Click to edit Master title style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微软雅黑" pitchFamily="34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微软雅黑" pitchFamily="34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微软雅黑" pitchFamily="34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微软雅黑" pitchFamily="34" charset="-122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微软雅黑" pitchFamily="34" charset="-122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微软雅黑" pitchFamily="34" charset="-122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微软雅黑" pitchFamily="34" charset="-122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800" b="1">
          <a:solidFill>
            <a:schemeClr val="tx1"/>
          </a:solidFill>
          <a:latin typeface="Arial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•"/>
        <a:defRPr sz="2400" b="1">
          <a:solidFill>
            <a:schemeClr val="tx1"/>
          </a:solidFill>
          <a:latin typeface="Arial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–"/>
        <a:defRPr sz="2000" b="1">
          <a:solidFill>
            <a:schemeClr val="tx1"/>
          </a:solidFill>
          <a:latin typeface="Arial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1"/>
          </a:solidFill>
          <a:latin typeface="Arial" pitchFamily="34" charset="0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1"/>
          </a:solidFill>
          <a:latin typeface="Arial" pitchFamily="34" charset="0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1"/>
          </a:solidFill>
          <a:latin typeface="Arial" pitchFamily="34" charset="0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1"/>
          </a:solidFill>
          <a:latin typeface="Arial" pitchFamily="34" charset="0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1"/>
          </a:solidFill>
          <a:latin typeface="Arial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pt封面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4288" y="-6350"/>
            <a:ext cx="9196388" cy="68373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2051" name="Line 6"/>
          <p:cNvSpPr>
            <a:spLocks noChangeShapeType="1"/>
          </p:cNvSpPr>
          <p:nvPr userDrawn="1"/>
        </p:nvSpPr>
        <p:spPr bwMode="auto">
          <a:xfrm>
            <a:off x="0" y="3860800"/>
            <a:ext cx="9144000" cy="0"/>
          </a:xfrm>
          <a:prstGeom prst="line">
            <a:avLst/>
          </a:prstGeom>
          <a:noFill/>
          <a:ln w="9525">
            <a:noFill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052" name="Text Box 7"/>
          <p:cNvSpPr txBox="1">
            <a:spLocks noChangeArrowheads="1"/>
          </p:cNvSpPr>
          <p:nvPr userDrawn="1"/>
        </p:nvSpPr>
        <p:spPr bwMode="auto">
          <a:xfrm>
            <a:off x="1735138" y="2854325"/>
            <a:ext cx="5573712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/>
            <a:endParaRPr lang="zh-CN" altLang="en-US">
              <a:ea typeface="黑体" pitchFamily="49" charset="-122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153400" cy="4833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  <a:p>
            <a:pPr lvl="1"/>
            <a:r>
              <a:rPr lang="en-US" altLang="zh-CN" smtClean="0"/>
              <a:t>Second level</a:t>
            </a:r>
            <a:endParaRPr lang="en-US" altLang="zh-CN" smtClean="0"/>
          </a:p>
          <a:p>
            <a:pPr lvl="2"/>
            <a:r>
              <a:rPr lang="en-US" altLang="zh-CN" smtClean="0"/>
              <a:t>Third level</a:t>
            </a:r>
            <a:endParaRPr lang="en-US" altLang="zh-CN" smtClean="0"/>
          </a:p>
          <a:p>
            <a:pPr lvl="3"/>
            <a:r>
              <a:rPr lang="en-US" altLang="zh-CN" smtClean="0"/>
              <a:t>Fourth level</a:t>
            </a:r>
            <a:endParaRPr lang="en-US" altLang="zh-CN" smtClean="0"/>
          </a:p>
          <a:p>
            <a:pPr lvl="4"/>
            <a:r>
              <a:rPr lang="en-US" altLang="zh-CN" smtClean="0"/>
              <a:t>Fifth level</a:t>
            </a:r>
            <a:endParaRPr lang="en-US" altLang="zh-CN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896225" cy="563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smtClean="0"/>
              <a:t>Click to edit Master title style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微软雅黑" pitchFamily="34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微软雅黑" pitchFamily="34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微软雅黑" pitchFamily="34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微软雅黑" pitchFamily="34" charset="-122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微软雅黑" pitchFamily="34" charset="-122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微软雅黑" pitchFamily="34" charset="-122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微软雅黑" pitchFamily="34" charset="-122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800" b="1">
          <a:solidFill>
            <a:schemeClr val="tx1"/>
          </a:solidFill>
          <a:latin typeface="Arial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•"/>
        <a:defRPr sz="2400" b="1">
          <a:solidFill>
            <a:schemeClr val="tx1"/>
          </a:solidFill>
          <a:latin typeface="Arial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–"/>
        <a:defRPr sz="2000" b="1">
          <a:solidFill>
            <a:schemeClr val="tx1"/>
          </a:solidFill>
          <a:latin typeface="Arial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1"/>
          </a:solidFill>
          <a:latin typeface="Arial" pitchFamily="34" charset="0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1"/>
          </a:solidFill>
          <a:latin typeface="Arial" pitchFamily="34" charset="0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1"/>
          </a:solidFill>
          <a:latin typeface="Arial" pitchFamily="34" charset="0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1"/>
          </a:solidFill>
          <a:latin typeface="Arial" pitchFamily="34" charset="0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1"/>
          </a:solidFill>
          <a:latin typeface="Arial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emf"/><Relationship Id="rId1" Type="http://schemas.openxmlformats.org/officeDocument/2006/relationships/oleObject" Target="../embeddings/Workbook1.xls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1143635"/>
            <a:ext cx="7896225" cy="563563"/>
          </a:xfrm>
        </p:spPr>
        <p:txBody>
          <a:bodyPr/>
          <a:p>
            <a:pPr algn="ctr"/>
            <a:r>
              <a:rPr lang="zh-CN" altLang="en-US"/>
              <a:t>社区工作者备考资讯订阅平台</a:t>
            </a:r>
            <a:endParaRPr lang="zh-CN" altLang="en-US"/>
          </a:p>
        </p:txBody>
      </p:sp>
      <p:pic>
        <p:nvPicPr>
          <p:cNvPr id="4" name="内容占位符 3" descr="社区微信-sqgzzks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33400" y="2134235"/>
            <a:ext cx="2338705" cy="24244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43940" y="4914900"/>
            <a:ext cx="1165860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社区微信</a:t>
            </a:r>
            <a:endParaRPr lang="zh-CN" altLang="en-US"/>
          </a:p>
        </p:txBody>
      </p:sp>
      <p:pic>
        <p:nvPicPr>
          <p:cNvPr id="6" name="图片 5" descr="社区微博二维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286635"/>
            <a:ext cx="2199640" cy="21996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38600" y="4876800"/>
            <a:ext cx="1201420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社区微博</a:t>
            </a:r>
            <a:endParaRPr lang="zh-CN" altLang="en-US"/>
          </a:p>
        </p:txBody>
      </p:sp>
      <p:pic>
        <p:nvPicPr>
          <p:cNvPr id="8" name="图片 7" descr="活动QQ群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2384425"/>
            <a:ext cx="2068195" cy="20383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934200" y="4876800"/>
            <a:ext cx="1741170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备考</a:t>
            </a:r>
            <a:r>
              <a:rPr lang="en-US" altLang="zh-CN"/>
              <a:t>QQ</a:t>
            </a:r>
            <a:r>
              <a:rPr lang="zh-CN" altLang="en-US"/>
              <a:t>群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4587"/>
          </a:xfrm>
        </p:spPr>
        <p:txBody>
          <a:bodyPr/>
          <a:lstStyle/>
          <a:p>
            <a:endParaRPr lang="zh-CN" altLang="zh-CN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62938" cy="4527550"/>
          </a:xfrm>
        </p:spPr>
        <p:txBody>
          <a:bodyPr/>
          <a:lstStyle/>
          <a:p>
            <a:r>
              <a:rPr lang="zh-CN" altLang="en-US"/>
              <a:t>例2.暴雨暴露了城市公共管理和应急机制中的      ？  ，更   ？     了市政规划建设中的硬伤。</a:t>
            </a:r>
            <a:endParaRPr lang="zh-CN" altLang="en-US"/>
          </a:p>
          <a:p>
            <a:r>
              <a:rPr lang="zh-CN" altLang="en-US"/>
              <a:t>　A.隐患  显现		B.软肋  凸显	</a:t>
            </a:r>
            <a:endParaRPr lang="zh-CN" altLang="en-US"/>
          </a:p>
          <a:p>
            <a:r>
              <a:rPr lang="zh-CN" altLang="en-US"/>
              <a:t>　C.顽疾  揭示		D.漏洞  呈现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CN" altLang="en-US"/>
              <a:t>熟悉基本模型 节省解题时间</a:t>
            </a:r>
            <a:endParaRPr lang="zh-CN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2.</a:t>
            </a:r>
            <a:r>
              <a:rPr lang="zh-CN" altLang="en-US"/>
              <a:t>在一次考试中，某生作弊被抓，老师跟他说：如果不想被抓住，就不要做蠢事。</a:t>
            </a:r>
            <a:endParaRPr lang="zh-CN" altLang="en-US"/>
          </a:p>
          <a:p>
            <a:r>
              <a:rPr lang="zh-CN" altLang="en-US"/>
              <a:t>下面哪句话的意思不同？   </a:t>
            </a:r>
            <a:endParaRPr lang="zh-CN" altLang="en-US"/>
          </a:p>
          <a:p>
            <a:r>
              <a:rPr lang="en-US" altLang="zh-CN"/>
              <a:t>A.</a:t>
            </a:r>
            <a:r>
              <a:rPr lang="zh-CN" altLang="en-US"/>
              <a:t>如果做蠢事，就要有被抓住的准备 </a:t>
            </a:r>
            <a:endParaRPr lang="zh-CN" altLang="en-US"/>
          </a:p>
          <a:p>
            <a:r>
              <a:rPr lang="en-US" altLang="zh-CN"/>
              <a:t>B.</a:t>
            </a:r>
            <a:r>
              <a:rPr lang="zh-CN" altLang="en-US"/>
              <a:t>除非不做蠢事，才能避免被抓住 </a:t>
            </a:r>
            <a:endParaRPr lang="zh-CN" altLang="en-US"/>
          </a:p>
          <a:p>
            <a:r>
              <a:rPr lang="en-US" altLang="zh-CN"/>
              <a:t>C.</a:t>
            </a:r>
            <a:r>
              <a:rPr lang="zh-CN" altLang="en-US"/>
              <a:t>要么被抓住，要么不做蠢事 </a:t>
            </a:r>
            <a:endParaRPr lang="zh-CN" altLang="en-US"/>
          </a:p>
          <a:p>
            <a:r>
              <a:rPr lang="en-US" altLang="zh-CN"/>
              <a:t>D.</a:t>
            </a:r>
            <a:r>
              <a:rPr lang="zh-CN" altLang="en-US"/>
              <a:t>做蠢事被抓住的人往往运气很差 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如果A,那么B,         A推出B</a:t>
            </a:r>
            <a:endParaRPr lang="zh-CN" altLang="en-US"/>
          </a:p>
          <a:p>
            <a:r>
              <a:rPr lang="zh-CN" altLang="en-US"/>
              <a:t>只有A，才B,          B推出A</a:t>
            </a:r>
            <a:endParaRPr lang="zh-CN" altLang="en-US"/>
          </a:p>
          <a:p>
            <a:r>
              <a:rPr lang="zh-CN" altLang="en-US"/>
              <a:t>除非A，否则B        非A推出B,非B推出A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zh-CN" altLang="en-US" sz="2000"/>
          </a:p>
          <a:p>
            <a:pPr>
              <a:lnSpc>
                <a:spcPct val="90000"/>
              </a:lnSpc>
            </a:pPr>
            <a:r>
              <a:rPr lang="zh-CN" altLang="en-US" sz="2000"/>
              <a:t>例4：某仓库失窃，四个保管员因涉嫌而被传讯。四人的供述如下： </a:t>
            </a:r>
            <a:endParaRPr lang="zh-CN" altLang="en-US" sz="2000"/>
          </a:p>
          <a:p>
            <a:pPr>
              <a:lnSpc>
                <a:spcPct val="90000"/>
              </a:lnSpc>
            </a:pPr>
            <a:r>
              <a:rPr lang="zh-CN" altLang="en-US" sz="2000"/>
              <a:t>甲：我们四人都没作案；</a:t>
            </a:r>
            <a:endParaRPr lang="zh-CN" altLang="en-US" sz="2000"/>
          </a:p>
          <a:p>
            <a:pPr>
              <a:lnSpc>
                <a:spcPct val="90000"/>
              </a:lnSpc>
            </a:pPr>
            <a:r>
              <a:rPr lang="zh-CN" altLang="en-US" sz="2000"/>
              <a:t>乙：我们中有人作案； </a:t>
            </a:r>
            <a:endParaRPr lang="zh-CN" altLang="en-US" sz="2000"/>
          </a:p>
          <a:p>
            <a:pPr>
              <a:lnSpc>
                <a:spcPct val="90000"/>
              </a:lnSpc>
            </a:pPr>
            <a:r>
              <a:rPr lang="zh-CN" altLang="en-US" sz="2000"/>
              <a:t>丙：乙和丁至少有一人没作案；     </a:t>
            </a:r>
            <a:endParaRPr lang="zh-CN" altLang="en-US" sz="2000"/>
          </a:p>
          <a:p>
            <a:pPr>
              <a:lnSpc>
                <a:spcPct val="90000"/>
              </a:lnSpc>
            </a:pPr>
            <a:r>
              <a:rPr lang="zh-CN" altLang="en-US" sz="2000"/>
              <a:t>丁：我没作案。 </a:t>
            </a:r>
            <a:endParaRPr lang="zh-CN" altLang="en-US" sz="2000"/>
          </a:p>
          <a:p>
            <a:pPr>
              <a:lnSpc>
                <a:spcPct val="90000"/>
              </a:lnSpc>
            </a:pPr>
            <a:r>
              <a:rPr lang="zh-CN" altLang="en-US" sz="2000"/>
              <a:t>如果四人中有两人说的是真话，有两人说的是假话，则以下哪项断定成立</a:t>
            </a:r>
            <a:endParaRPr lang="zh-CN" altLang="en-US" sz="2000"/>
          </a:p>
          <a:p>
            <a:pPr>
              <a:lnSpc>
                <a:spcPct val="90000"/>
              </a:lnSpc>
            </a:pPr>
            <a:r>
              <a:rPr lang="zh-CN" altLang="en-US" sz="2000"/>
              <a:t>?(    ) </a:t>
            </a:r>
            <a:endParaRPr lang="zh-CN" altLang="en-US" sz="2000"/>
          </a:p>
          <a:p>
            <a:pPr>
              <a:lnSpc>
                <a:spcPct val="90000"/>
              </a:lnSpc>
            </a:pPr>
            <a:r>
              <a:rPr lang="zh-CN" altLang="en-US" sz="2000"/>
              <a:t>    A．说真话的是甲和丁</a:t>
            </a:r>
            <a:endParaRPr lang="zh-CN" altLang="en-US" sz="2000"/>
          </a:p>
          <a:p>
            <a:pPr>
              <a:lnSpc>
                <a:spcPct val="90000"/>
              </a:lnSpc>
            </a:pPr>
            <a:r>
              <a:rPr lang="zh-CN" altLang="en-US" sz="2000"/>
              <a:t>    B．说真话的是乙和丙</a:t>
            </a:r>
            <a:endParaRPr lang="zh-CN" altLang="en-US" sz="2000"/>
          </a:p>
          <a:p>
            <a:pPr>
              <a:lnSpc>
                <a:spcPct val="90000"/>
              </a:lnSpc>
            </a:pPr>
            <a:r>
              <a:rPr lang="zh-CN" altLang="en-US" sz="2000"/>
              <a:t>    C．说真话的是甲和丙</a:t>
            </a:r>
            <a:endParaRPr lang="zh-CN" altLang="en-US" sz="2000"/>
          </a:p>
          <a:p>
            <a:pPr>
              <a:lnSpc>
                <a:spcPct val="90000"/>
              </a:lnSpc>
            </a:pPr>
            <a:r>
              <a:rPr lang="zh-CN" altLang="en-US" sz="2000"/>
              <a:t>    D．说真话的是乙和丁</a:t>
            </a:r>
            <a:endParaRPr lang="zh-CN" altLang="en-US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在圆形钥匙圈上挂了5把不同的钥匙,则不同顺序的排法有几种? 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>
                <a:latin typeface="楷体_GB2312" pitchFamily="1" charset="-122"/>
                <a:ea typeface="楷体_GB2312" pitchFamily="1" charset="-122"/>
              </a:rPr>
              <a:t>两位俄罗斯数学家在飞机上相遇。</a:t>
            </a:r>
            <a:br>
              <a:rPr lang="zh-CN" altLang="en-US">
                <a:latin typeface="楷体_GB2312" pitchFamily="1" charset="-122"/>
                <a:ea typeface="楷体_GB2312" pitchFamily="1" charset="-122"/>
              </a:rPr>
            </a:br>
            <a:r>
              <a:rPr lang="zh-CN" altLang="en-US">
                <a:latin typeface="微软雅黑"/>
                <a:ea typeface="楷体_GB2312" pitchFamily="1" charset="-122"/>
              </a:rPr>
              <a:t>“</a:t>
            </a:r>
            <a:r>
              <a:rPr lang="zh-CN" altLang="en-US">
                <a:latin typeface="楷体_GB2312" pitchFamily="1" charset="-122"/>
                <a:ea typeface="楷体_GB2312" pitchFamily="1" charset="-122"/>
              </a:rPr>
              <a:t>如果我没记错的话，你有三个儿子。</a:t>
            </a:r>
            <a:r>
              <a:rPr lang="zh-CN" altLang="en-US">
                <a:latin typeface="微软雅黑"/>
                <a:ea typeface="楷体_GB2312" pitchFamily="1" charset="-122"/>
              </a:rPr>
              <a:t>”</a:t>
            </a:r>
            <a:br>
              <a:rPr lang="zh-CN" altLang="en-US">
                <a:latin typeface="楷体_GB2312" pitchFamily="1" charset="-122"/>
                <a:ea typeface="楷体_GB2312" pitchFamily="1" charset="-122"/>
              </a:rPr>
            </a:br>
            <a:r>
              <a:rPr lang="zh-CN" altLang="en-US">
                <a:latin typeface="楷体_GB2312" pitchFamily="1" charset="-122"/>
                <a:ea typeface="楷体_GB2312" pitchFamily="1" charset="-122"/>
              </a:rPr>
              <a:t>伊凡说，</a:t>
            </a:r>
            <a:r>
              <a:rPr lang="zh-CN" altLang="en-US">
                <a:latin typeface="微软雅黑"/>
                <a:ea typeface="楷体_GB2312" pitchFamily="1" charset="-122"/>
              </a:rPr>
              <a:t>“</a:t>
            </a:r>
            <a:r>
              <a:rPr lang="zh-CN" altLang="en-US">
                <a:latin typeface="楷体_GB2312" pitchFamily="1" charset="-122"/>
                <a:ea typeface="楷体_GB2312" pitchFamily="1" charset="-122"/>
              </a:rPr>
              <a:t>他们现在多大了？</a:t>
            </a:r>
            <a:r>
              <a:rPr lang="zh-CN" altLang="en-US">
                <a:latin typeface="微软雅黑"/>
                <a:ea typeface="楷体_GB2312" pitchFamily="1" charset="-122"/>
              </a:rPr>
              <a:t>”</a:t>
            </a:r>
            <a:br>
              <a:rPr lang="zh-CN" altLang="en-US">
                <a:latin typeface="楷体_GB2312" pitchFamily="1" charset="-122"/>
                <a:ea typeface="楷体_GB2312" pitchFamily="1" charset="-122"/>
              </a:rPr>
            </a:br>
            <a:r>
              <a:rPr lang="zh-CN" altLang="en-US">
                <a:latin typeface="微软雅黑"/>
                <a:ea typeface="楷体_GB2312" pitchFamily="1" charset="-122"/>
              </a:rPr>
              <a:t>“</a:t>
            </a:r>
            <a:r>
              <a:rPr lang="zh-CN" altLang="en-US">
                <a:latin typeface="楷体_GB2312" pitchFamily="1" charset="-122"/>
                <a:ea typeface="楷体_GB2312" pitchFamily="1" charset="-122"/>
              </a:rPr>
              <a:t>他们年龄的乘积是</a:t>
            </a:r>
            <a:r>
              <a:rPr lang="en-US" altLang="zh-CN">
                <a:latin typeface="楷体_GB2312" pitchFamily="1" charset="-122"/>
                <a:ea typeface="楷体_GB2312" pitchFamily="1" charset="-122"/>
              </a:rPr>
              <a:t>36</a:t>
            </a:r>
            <a:r>
              <a:rPr lang="zh-CN" altLang="en-US">
                <a:latin typeface="楷体_GB2312" pitchFamily="1" charset="-122"/>
                <a:ea typeface="楷体_GB2312" pitchFamily="1" charset="-122"/>
              </a:rPr>
              <a:t>，</a:t>
            </a:r>
            <a:r>
              <a:rPr lang="zh-CN" altLang="en-US">
                <a:latin typeface="微软雅黑"/>
                <a:ea typeface="楷体_GB2312" pitchFamily="1" charset="-122"/>
              </a:rPr>
              <a:t>”</a:t>
            </a:r>
            <a:r>
              <a:rPr lang="zh-CN" altLang="en-US">
                <a:latin typeface="楷体_GB2312" pitchFamily="1" charset="-122"/>
                <a:ea typeface="楷体_GB2312" pitchFamily="1" charset="-122"/>
              </a:rPr>
              <a:t>艾格说，</a:t>
            </a:r>
            <a:br>
              <a:rPr lang="zh-CN" altLang="en-US">
                <a:latin typeface="楷体_GB2312" pitchFamily="1" charset="-122"/>
                <a:ea typeface="楷体_GB2312" pitchFamily="1" charset="-122"/>
              </a:rPr>
            </a:br>
            <a:r>
              <a:rPr lang="zh-CN" altLang="en-US">
                <a:latin typeface="微软雅黑"/>
                <a:ea typeface="楷体_GB2312" pitchFamily="1" charset="-122"/>
              </a:rPr>
              <a:t>“</a:t>
            </a:r>
            <a:r>
              <a:rPr lang="zh-CN" altLang="en-US">
                <a:latin typeface="楷体_GB2312" pitchFamily="1" charset="-122"/>
                <a:ea typeface="楷体_GB2312" pitchFamily="1" charset="-122"/>
              </a:rPr>
              <a:t>他们年龄的和恰是今天的日期。</a:t>
            </a:r>
            <a:r>
              <a:rPr lang="zh-CN" altLang="en-US">
                <a:latin typeface="微软雅黑"/>
                <a:ea typeface="楷体_GB2312" pitchFamily="1" charset="-122"/>
              </a:rPr>
              <a:t>”</a:t>
            </a:r>
            <a:br>
              <a:rPr lang="zh-CN" altLang="en-US">
                <a:latin typeface="楷体_GB2312" pitchFamily="1" charset="-122"/>
                <a:ea typeface="楷体_GB2312" pitchFamily="1" charset="-122"/>
              </a:rPr>
            </a:br>
            <a:r>
              <a:rPr lang="zh-CN" altLang="en-US">
                <a:latin typeface="微软雅黑"/>
                <a:ea typeface="楷体_GB2312" pitchFamily="1" charset="-122"/>
              </a:rPr>
              <a:t>“</a:t>
            </a:r>
            <a:r>
              <a:rPr lang="zh-CN" altLang="en-US">
                <a:latin typeface="楷体_GB2312" pitchFamily="1" charset="-122"/>
                <a:ea typeface="楷体_GB2312" pitchFamily="1" charset="-122"/>
              </a:rPr>
              <a:t>对不起，艾格，</a:t>
            </a:r>
            <a:r>
              <a:rPr lang="zh-CN" altLang="en-US">
                <a:latin typeface="微软雅黑"/>
                <a:ea typeface="楷体_GB2312" pitchFamily="1" charset="-122"/>
              </a:rPr>
              <a:t>”</a:t>
            </a:r>
            <a:r>
              <a:rPr lang="zh-CN" altLang="en-US">
                <a:latin typeface="楷体_GB2312" pitchFamily="1" charset="-122"/>
                <a:ea typeface="楷体_GB2312" pitchFamily="1" charset="-122"/>
              </a:rPr>
              <a:t>一分钟后，伊凡开口说，</a:t>
            </a:r>
            <a:br>
              <a:rPr lang="zh-CN" altLang="en-US">
                <a:latin typeface="楷体_GB2312" pitchFamily="1" charset="-122"/>
                <a:ea typeface="楷体_GB2312" pitchFamily="1" charset="-122"/>
              </a:rPr>
            </a:br>
            <a:r>
              <a:rPr lang="zh-CN" altLang="en-US">
                <a:latin typeface="微软雅黑"/>
                <a:ea typeface="楷体_GB2312" pitchFamily="1" charset="-122"/>
              </a:rPr>
              <a:t>“</a:t>
            </a:r>
            <a:r>
              <a:rPr lang="zh-CN" altLang="en-US">
                <a:latin typeface="楷体_GB2312" pitchFamily="1" charset="-122"/>
                <a:ea typeface="楷体_GB2312" pitchFamily="1" charset="-122"/>
              </a:rPr>
              <a:t>你并没有告诉我你儿子的年龄。</a:t>
            </a:r>
            <a:r>
              <a:rPr lang="zh-CN" altLang="en-US">
                <a:latin typeface="微软雅黑"/>
                <a:ea typeface="楷体_GB2312" pitchFamily="1" charset="-122"/>
              </a:rPr>
              <a:t>”</a:t>
            </a:r>
            <a:br>
              <a:rPr lang="zh-CN" altLang="en-US">
                <a:latin typeface="楷体_GB2312" pitchFamily="1" charset="-122"/>
                <a:ea typeface="楷体_GB2312" pitchFamily="1" charset="-122"/>
              </a:rPr>
            </a:br>
            <a:r>
              <a:rPr lang="zh-CN" altLang="en-US">
                <a:latin typeface="微软雅黑"/>
                <a:ea typeface="楷体_GB2312" pitchFamily="1" charset="-122"/>
              </a:rPr>
              <a:t>“</a:t>
            </a:r>
            <a:r>
              <a:rPr lang="zh-CN" altLang="en-US">
                <a:latin typeface="楷体_GB2312" pitchFamily="1" charset="-122"/>
                <a:ea typeface="楷体_GB2312" pitchFamily="1" charset="-122"/>
              </a:rPr>
              <a:t>哦，忘记告诉你了，我的小儿子是红头发的。</a:t>
            </a:r>
            <a:r>
              <a:rPr lang="zh-CN" altLang="en-US">
                <a:latin typeface="微软雅黑"/>
                <a:ea typeface="楷体_GB2312" pitchFamily="1" charset="-122"/>
              </a:rPr>
              <a:t>”</a:t>
            </a:r>
            <a:br>
              <a:rPr lang="zh-CN" altLang="en-US">
                <a:latin typeface="楷体_GB2312" pitchFamily="1" charset="-122"/>
                <a:ea typeface="楷体_GB2312" pitchFamily="1" charset="-122"/>
              </a:rPr>
            </a:br>
            <a:r>
              <a:rPr lang="zh-CN" altLang="en-US">
                <a:latin typeface="微软雅黑"/>
                <a:ea typeface="楷体_GB2312" pitchFamily="1" charset="-122"/>
              </a:rPr>
              <a:t>“</a:t>
            </a:r>
            <a:r>
              <a:rPr lang="zh-CN" altLang="en-US">
                <a:latin typeface="楷体_GB2312" pitchFamily="1" charset="-122"/>
                <a:ea typeface="楷体_GB2312" pitchFamily="1" charset="-122"/>
              </a:rPr>
              <a:t>啊，那就很清楚了，</a:t>
            </a:r>
            <a:r>
              <a:rPr lang="zh-CN" altLang="en-US">
                <a:latin typeface="微软雅黑"/>
                <a:ea typeface="楷体_GB2312" pitchFamily="1" charset="-122"/>
              </a:rPr>
              <a:t>”</a:t>
            </a:r>
            <a:r>
              <a:rPr lang="zh-CN" altLang="en-US">
                <a:latin typeface="楷体_GB2312" pitchFamily="1" charset="-122"/>
                <a:ea typeface="楷体_GB2312" pitchFamily="1" charset="-122"/>
              </a:rPr>
              <a:t>伊凡说，</a:t>
            </a:r>
            <a:br>
              <a:rPr lang="zh-CN" altLang="en-US">
                <a:latin typeface="楷体_GB2312" pitchFamily="1" charset="-122"/>
                <a:ea typeface="楷体_GB2312" pitchFamily="1" charset="-122"/>
              </a:rPr>
            </a:br>
            <a:r>
              <a:rPr lang="zh-CN" altLang="en-US">
                <a:latin typeface="微软雅黑"/>
                <a:ea typeface="楷体_GB2312" pitchFamily="1" charset="-122"/>
              </a:rPr>
              <a:t>“</a:t>
            </a:r>
            <a:r>
              <a:rPr lang="zh-CN" altLang="en-US">
                <a:latin typeface="楷体_GB2312" pitchFamily="1" charset="-122"/>
                <a:ea typeface="楷体_GB2312" pitchFamily="1" charset="-122"/>
              </a:rPr>
              <a:t>我现在知道你的</a:t>
            </a:r>
            <a:r>
              <a:rPr lang="en-US" altLang="zh-CN">
                <a:latin typeface="楷体_GB2312" pitchFamily="1" charset="-122"/>
                <a:ea typeface="楷体_GB2312" pitchFamily="1" charset="-122"/>
              </a:rPr>
              <a:t>3</a:t>
            </a:r>
            <a:r>
              <a:rPr lang="zh-CN" altLang="en-US">
                <a:latin typeface="楷体_GB2312" pitchFamily="1" charset="-122"/>
                <a:ea typeface="楷体_GB2312" pitchFamily="1" charset="-122"/>
              </a:rPr>
              <a:t>个儿子各是多大了。</a:t>
            </a:r>
            <a:r>
              <a:rPr lang="zh-CN" altLang="en-US">
                <a:latin typeface="微软雅黑"/>
                <a:ea typeface="楷体_GB2312" pitchFamily="1" charset="-122"/>
              </a:rPr>
              <a:t>”</a:t>
            </a:r>
            <a:br>
              <a:rPr lang="zh-CN" altLang="en-US">
                <a:latin typeface="楷体_GB2312" pitchFamily="1" charset="-122"/>
                <a:ea typeface="楷体_GB2312" pitchFamily="1" charset="-122"/>
              </a:rPr>
            </a:br>
            <a:r>
              <a:rPr lang="zh-CN" altLang="en-US">
                <a:latin typeface="楷体_GB2312" pitchFamily="1" charset="-122"/>
                <a:ea typeface="楷体_GB2312" pitchFamily="1" charset="-122"/>
              </a:rPr>
              <a:t>伊凡是怎么知道他们的年龄的？</a:t>
            </a:r>
            <a:endParaRPr lang="zh-CN" altLang="en-US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例3.在一次射击比赛中，小王与小陈三次中靶环数的积都是36，且总环数相等。已知小王的最高环数比小陈的最高环数多。（每人每次中靶的环数是不超过10的自然数），则小王三次中靶的环数各是多少？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/>
              <a:t>3</a:t>
            </a:r>
            <a:endParaRPr lang="zh-CN" altLang="en-US" sz="28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1  1  36      1  3 12       1  4  9      </a:t>
            </a:r>
            <a:endParaRPr lang="zh-CN" altLang="en-US"/>
          </a:p>
          <a:p>
            <a:r>
              <a:rPr lang="zh-CN" altLang="en-US"/>
              <a:t>1  2  18      1 6 6</a:t>
            </a:r>
            <a:endParaRPr lang="zh-CN" altLang="en-US"/>
          </a:p>
          <a:p>
            <a:r>
              <a:rPr lang="zh-CN" altLang="en-US"/>
              <a:t>2  3  6        2  2  9</a:t>
            </a:r>
            <a:endParaRPr lang="zh-CN" altLang="en-US"/>
          </a:p>
          <a:p>
            <a:r>
              <a:rPr lang="zh-CN" altLang="en-US"/>
              <a:t>3  3  4       </a:t>
            </a:r>
            <a:endParaRPr lang="zh-CN" altLang="en-US"/>
          </a:p>
          <a:p>
            <a:pPr>
              <a:buFont typeface="Wingdings" pitchFamily="2" charset="2"/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CN" altLang="en-US"/>
              <a:t>合理分配时间 把握可得分数</a:t>
            </a:r>
            <a:endParaRPr lang="zh-CN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63575" y="1524000"/>
            <a:ext cx="7239000" cy="1012825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zh-CN" altLang="en-US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社区招聘备考指南</a:t>
            </a:r>
            <a:endParaRPr lang="zh-CN" altLang="en-US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099" name="Rectangle 4"/>
          <p:cNvSpPr txBox="1">
            <a:spLocks noChangeArrowheads="1"/>
          </p:cNvSpPr>
          <p:nvPr/>
        </p:nvSpPr>
        <p:spPr bwMode="auto">
          <a:xfrm>
            <a:off x="762000" y="3048000"/>
            <a:ext cx="6400800" cy="1752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32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中公教育  刘文志</a:t>
            </a:r>
            <a:endParaRPr lang="zh-CN" altLang="en-US" sz="320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资料分析：</a:t>
            </a:r>
            <a:endParaRPr lang="zh-CN" altLang="en-US"/>
          </a:p>
          <a:p>
            <a:r>
              <a:rPr lang="zh-CN" altLang="en-US"/>
              <a:t>1、阅读</a:t>
            </a:r>
            <a:endParaRPr lang="zh-CN" altLang="en-US"/>
          </a:p>
          <a:p>
            <a:r>
              <a:rPr lang="zh-CN" altLang="en-US"/>
              <a:t>2、列式</a:t>
            </a:r>
            <a:endParaRPr lang="zh-CN" altLang="en-US"/>
          </a:p>
          <a:p>
            <a:r>
              <a:rPr lang="zh-CN" altLang="en-US"/>
              <a:t>3、计算</a:t>
            </a: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600200" y="2286000"/>
          <a:ext cx="5356225" cy="241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6219825" imgH="2800350" progId="Excel.Sheet.8">
                  <p:embed/>
                </p:oleObj>
              </mc:Choice>
              <mc:Fallback>
                <p:oleObj name="" r:id="rId1" imgW="6219825" imgH="2800350" progId="Excel.Sheet.8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00200" y="2286000"/>
                        <a:ext cx="5356225" cy="24114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153400" cy="4835525"/>
          </a:xfrm>
        </p:spPr>
        <p:txBody>
          <a:bodyPr/>
          <a:lstStyle/>
          <a:p>
            <a:r>
              <a:rPr lang="zh-CN" altLang="en-US"/>
              <a:t>综合判断类问题解题原则：</a:t>
            </a:r>
            <a:endParaRPr lang="zh-CN" altLang="en-US"/>
          </a:p>
          <a:p>
            <a:r>
              <a:rPr lang="zh-CN" altLang="en-US"/>
              <a:t>1、特征数字原则</a:t>
            </a:r>
            <a:endParaRPr lang="zh-CN" altLang="en-US"/>
          </a:p>
          <a:p>
            <a:r>
              <a:rPr lang="zh-CN" altLang="en-US"/>
              <a:t>2、从弱原则</a:t>
            </a:r>
            <a:endParaRPr lang="zh-CN" altLang="en-US"/>
          </a:p>
          <a:p>
            <a:r>
              <a:rPr lang="zh-CN" altLang="en-US"/>
              <a:t>     都  全部  100%  一定</a:t>
            </a:r>
            <a:endParaRPr lang="zh-CN" altLang="en-US"/>
          </a:p>
          <a:p>
            <a:r>
              <a:rPr lang="zh-CN" altLang="en-US"/>
              <a:t>     在...以上   在...以下  约</a:t>
            </a:r>
            <a:endParaRPr lang="zh-CN" altLang="en-US"/>
          </a:p>
          <a:p>
            <a:r>
              <a:rPr lang="zh-CN" altLang="en-US"/>
              <a:t>3、先短后长</a:t>
            </a:r>
            <a:endParaRPr lang="zh-CN" altLang="en-US"/>
          </a:p>
          <a:p>
            <a:r>
              <a:rPr lang="zh-CN" altLang="en-US"/>
              <a:t>4、C D选项原则   </a:t>
            </a:r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DARE:</a:t>
            </a:r>
            <a:endParaRPr lang="zh-CN" altLang="en-US"/>
          </a:p>
          <a:p>
            <a:r>
              <a:rPr lang="zh-CN" altLang="en-US"/>
              <a:t>发现（discover）</a:t>
            </a:r>
            <a:endParaRPr lang="zh-CN" altLang="en-US"/>
          </a:p>
          <a:p>
            <a:r>
              <a:rPr lang="zh-CN" altLang="en-US"/>
              <a:t>接受（accept）</a:t>
            </a:r>
            <a:endParaRPr lang="zh-CN" altLang="en-US"/>
          </a:p>
          <a:p>
            <a:r>
              <a:rPr lang="zh-CN" altLang="en-US"/>
              <a:t>提升（raise）</a:t>
            </a:r>
            <a:endParaRPr lang="zh-CN" altLang="en-US"/>
          </a:p>
          <a:p>
            <a:r>
              <a:rPr lang="zh-CN" altLang="en-US"/>
              <a:t>超越（exceed）</a:t>
            </a:r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019800"/>
            <a:ext cx="2133600" cy="4905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zh-CN" altLang="en-US"/>
          </a:p>
        </p:txBody>
      </p:sp>
      <p:sp>
        <p:nvSpPr>
          <p:cNvPr id="46084" name="WordArt 4"/>
          <p:cNvSpPr>
            <a:spLocks noChangeArrowheads="1" noChangeShapeType="1"/>
          </p:cNvSpPr>
          <p:nvPr/>
        </p:nvSpPr>
        <p:spPr bwMode="auto">
          <a:xfrm>
            <a:off x="685800" y="2806700"/>
            <a:ext cx="7772400" cy="12493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7200">
                <a:ln w="9525">
                  <a:noFill/>
                  <a:rou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宋体"/>
                <a:ea typeface="宋体"/>
              </a:rPr>
              <a:t>备考顺利 马到成功</a:t>
            </a:r>
            <a:endParaRPr lang="zh-CN" altLang="en-US" sz="7200">
              <a:ln w="9525">
                <a:noFill/>
                <a:rou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5000"/>
                  </a:srgbClr>
                </a:outerShdw>
              </a:effectLst>
              <a:latin typeface="宋体"/>
              <a:ea typeface="宋体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pt封底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5" y="-6350"/>
            <a:ext cx="9196388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1143635"/>
            <a:ext cx="7896225" cy="563563"/>
          </a:xfrm>
        </p:spPr>
        <p:txBody>
          <a:bodyPr/>
          <a:p>
            <a:pPr algn="ctr"/>
            <a:r>
              <a:rPr lang="zh-CN" altLang="en-US"/>
              <a:t>社区工作者备考资讯订阅平台</a:t>
            </a:r>
            <a:endParaRPr lang="zh-CN" altLang="en-US"/>
          </a:p>
        </p:txBody>
      </p:sp>
      <p:pic>
        <p:nvPicPr>
          <p:cNvPr id="4" name="内容占位符 3" descr="社区微信-sqgzzks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33400" y="2134235"/>
            <a:ext cx="2338705" cy="24244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43940" y="4914900"/>
            <a:ext cx="1165860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社区微信</a:t>
            </a:r>
            <a:endParaRPr lang="zh-CN" altLang="en-US"/>
          </a:p>
        </p:txBody>
      </p:sp>
      <p:pic>
        <p:nvPicPr>
          <p:cNvPr id="6" name="图片 5" descr="社区微博二维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286635"/>
            <a:ext cx="2199640" cy="21996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38600" y="4876800"/>
            <a:ext cx="1201420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社区微博</a:t>
            </a:r>
            <a:endParaRPr lang="zh-CN" altLang="en-US"/>
          </a:p>
        </p:txBody>
      </p:sp>
      <p:pic>
        <p:nvPicPr>
          <p:cNvPr id="8" name="图片 7" descr="活动QQ群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2384425"/>
            <a:ext cx="2068195" cy="20383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934200" y="4876800"/>
            <a:ext cx="1741170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备考</a:t>
            </a:r>
            <a:r>
              <a:rPr lang="en-US" altLang="zh-CN"/>
              <a:t>QQ</a:t>
            </a:r>
            <a:r>
              <a:rPr lang="zh-CN" altLang="en-US"/>
              <a:t>群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CN" altLang="en-US" sz="5400"/>
              <a:t>复习策略</a:t>
            </a:r>
            <a:endParaRPr lang="zh-CN" altLang="en-US" sz="54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-36513" y="-100013"/>
            <a:ext cx="9434513" cy="7132638"/>
          </a:xfrm>
          <a:prstGeom prst="rect">
            <a:avLst/>
          </a:prstGeom>
          <a:gradFill rotWithShape="0">
            <a:gsLst>
              <a:gs pos="0">
                <a:srgbClr val="8000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endParaRPr lang="zh-CN" altLang="zh-CN">
              <a:solidFill>
                <a:srgbClr val="000000"/>
              </a:solidFill>
              <a:ea typeface="黑体" pitchFamily="49" charset="-122"/>
              <a:sym typeface="Calibri" pitchFamily="34" charset="0"/>
            </a:endParaRPr>
          </a:p>
        </p:txBody>
      </p:sp>
      <p:sp>
        <p:nvSpPr>
          <p:cNvPr id="23555" name="直接连接符 5"/>
          <p:cNvSpPr>
            <a:spLocks noChangeShapeType="1"/>
          </p:cNvSpPr>
          <p:nvPr/>
        </p:nvSpPr>
        <p:spPr bwMode="auto">
          <a:xfrm>
            <a:off x="4356100" y="647700"/>
            <a:ext cx="0" cy="981075"/>
          </a:xfrm>
          <a:prstGeom prst="line">
            <a:avLst/>
          </a:prstGeom>
          <a:noFill/>
          <a:ln w="28575" cap="flat" cmpd="sng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4427538" y="1123950"/>
            <a:ext cx="3890962" cy="865188"/>
          </a:xfrm>
          <a:prstGeom prst="flowChartOnlineStorag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r>
              <a:rPr lang="zh-CN" altLang="en-US" sz="3200" b="0">
                <a:solidFill>
                  <a:srgbClr val="000000"/>
                </a:solidFill>
                <a:ea typeface="黑体" pitchFamily="49" charset="-122"/>
              </a:rPr>
              <a:t> 复习步骤</a:t>
            </a:r>
            <a:endParaRPr lang="zh-CN" altLang="en-US"/>
          </a:p>
        </p:txBody>
      </p:sp>
      <p:sp>
        <p:nvSpPr>
          <p:cNvPr id="23557" name="AutoShape 5"/>
          <p:cNvSpPr>
            <a:spLocks noChangeShapeType="1"/>
          </p:cNvSpPr>
          <p:nvPr/>
        </p:nvSpPr>
        <p:spPr bwMode="auto">
          <a:xfrm flipH="1">
            <a:off x="4349750" y="1619250"/>
            <a:ext cx="6350" cy="1089025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 flipH="1">
            <a:off x="-254000" y="2276475"/>
            <a:ext cx="4608513" cy="865188"/>
          </a:xfrm>
          <a:prstGeom prst="flowChartOnlineStorage">
            <a:avLst/>
          </a:prstGeom>
          <a:gradFill rotWithShape="0">
            <a:gsLst>
              <a:gs pos="0">
                <a:srgbClr val="00000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r>
              <a:rPr lang="zh-CN" altLang="en-US" sz="3200" b="0">
                <a:solidFill>
                  <a:srgbClr val="000000"/>
                </a:solidFill>
                <a:ea typeface="黑体" pitchFamily="49" charset="-122"/>
              </a:rPr>
              <a:t> 一、深度复习阶段</a:t>
            </a:r>
            <a:endParaRPr lang="zh-CN" altLang="en-US"/>
          </a:p>
        </p:txBody>
      </p:sp>
      <p:sp>
        <p:nvSpPr>
          <p:cNvPr id="23559" name="AutoShape 7"/>
          <p:cNvSpPr>
            <a:spLocks noChangeShapeType="1"/>
          </p:cNvSpPr>
          <p:nvPr/>
        </p:nvSpPr>
        <p:spPr bwMode="auto">
          <a:xfrm>
            <a:off x="4354513" y="2698750"/>
            <a:ext cx="1587" cy="658813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0" name="AutoShape 8"/>
          <p:cNvSpPr>
            <a:spLocks noChangeShapeType="1"/>
          </p:cNvSpPr>
          <p:nvPr/>
        </p:nvSpPr>
        <p:spPr bwMode="auto">
          <a:xfrm>
            <a:off x="4354513" y="3284538"/>
            <a:ext cx="1587" cy="658812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1" name="AutoShape 9"/>
          <p:cNvSpPr>
            <a:spLocks noChangeShapeType="1"/>
          </p:cNvSpPr>
          <p:nvPr/>
        </p:nvSpPr>
        <p:spPr bwMode="auto">
          <a:xfrm>
            <a:off x="4356100" y="3860800"/>
            <a:ext cx="1588" cy="658813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4427538" y="2924175"/>
            <a:ext cx="4970462" cy="865188"/>
          </a:xfrm>
          <a:prstGeom prst="flowChartOnlineStorag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r>
              <a:rPr lang="zh-CN" altLang="en-US" sz="3200" b="0">
                <a:solidFill>
                  <a:srgbClr val="000000"/>
                </a:solidFill>
                <a:ea typeface="黑体" pitchFamily="49" charset="-122"/>
              </a:rPr>
              <a:t>二、专项复习阶段</a:t>
            </a:r>
            <a:endParaRPr lang="zh-CN" altLang="en-US"/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 flipH="1">
            <a:off x="-327025" y="3429000"/>
            <a:ext cx="4606925" cy="865188"/>
          </a:xfrm>
          <a:prstGeom prst="flowChartOnlineStorage">
            <a:avLst/>
          </a:prstGeom>
          <a:gradFill rotWithShape="0">
            <a:gsLst>
              <a:gs pos="0">
                <a:srgbClr val="00000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r>
              <a:rPr lang="zh-CN" altLang="en-US" sz="3200" b="0">
                <a:solidFill>
                  <a:srgbClr val="000000"/>
                </a:solidFill>
                <a:ea typeface="黑体" pitchFamily="49" charset="-122"/>
              </a:rPr>
              <a:t> 三、综合提升阶段</a:t>
            </a:r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4429125" y="4076700"/>
            <a:ext cx="4970463" cy="865188"/>
          </a:xfrm>
          <a:prstGeom prst="flowChartOnlineStorag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r>
              <a:rPr lang="zh-CN" altLang="en-US" sz="3200" b="0">
                <a:solidFill>
                  <a:srgbClr val="000000"/>
                </a:solidFill>
                <a:ea typeface="黑体" pitchFamily="49" charset="-122"/>
              </a:rPr>
              <a:t>四、临考提升阶段</a:t>
            </a:r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3565" name="AutoShape 13"/>
          <p:cNvSpPr>
            <a:spLocks noChangeShapeType="1"/>
          </p:cNvSpPr>
          <p:nvPr/>
        </p:nvSpPr>
        <p:spPr bwMode="auto">
          <a:xfrm>
            <a:off x="4356100" y="4510088"/>
            <a:ext cx="1588" cy="658812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 flipH="1">
            <a:off x="-327025" y="4797425"/>
            <a:ext cx="4606925" cy="865188"/>
          </a:xfrm>
          <a:prstGeom prst="flowChartOnlineStorage">
            <a:avLst/>
          </a:prstGeom>
          <a:gradFill rotWithShape="0">
            <a:gsLst>
              <a:gs pos="0">
                <a:srgbClr val="00000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r>
              <a:rPr lang="zh-CN" altLang="en-US" sz="3200" b="0">
                <a:solidFill>
                  <a:srgbClr val="000000"/>
                </a:solidFill>
                <a:ea typeface="黑体" pitchFamily="49" charset="-122"/>
              </a:rPr>
              <a:t> 五、面试阶段</a:t>
            </a:r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3567" name="AutoShape 15"/>
          <p:cNvSpPr>
            <a:spLocks noChangeShapeType="1"/>
          </p:cNvSpPr>
          <p:nvPr/>
        </p:nvSpPr>
        <p:spPr bwMode="auto">
          <a:xfrm flipH="1">
            <a:off x="4356100" y="5086350"/>
            <a:ext cx="0" cy="1152525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3568" name="Picture 16" descr="00612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24300" y="1123950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40000"/>
              </a:gs>
            </a:gsLst>
            <a:lin ang="1890000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ea typeface="黑体" pitchFamily="49" charset="-122"/>
              <a:sym typeface="Calibri" pitchFamily="34" charset="0"/>
            </a:endParaRPr>
          </a:p>
        </p:txBody>
      </p:sp>
      <p:pic>
        <p:nvPicPr>
          <p:cNvPr id="23570" name="Picture 18" descr="LOGO适用于幻灯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15888"/>
            <a:ext cx="20161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6238875"/>
            <a:ext cx="8169275" cy="649288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r>
              <a:rPr lang="zh-CN" altLang="en-US" sz="2400" b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  免费咨询热线：400-6300-999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29861 0.000000 L 0.001597 0.000000 L 0.000000 0.000000 Z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164167 L -0.299861 0.164167 L 0.000000 0.164167 " pathEditMode="relative" rAng="0" ptsTypes="">
                                      <p:cBhvr>
                                        <p:cTn id="31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86 0.165648 L -0.002986 0.258241 L 0.429444 0.258241 L -0.006181 0.258241 " pathEditMode="relative" rAng="0" ptsTypes="">
                                      <p:cBhvr>
                                        <p:cTn id="41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8 0.258241 L -0.004583 0.340370 L -0.395972 0.336111 L -0.002986 0.336111 " pathEditMode="relative" rAng="0" ptsTypes="">
                                      <p:cBhvr>
                                        <p:cTn id="51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81 0.344537 L -0.006181 0.428704 L 0.413681 0.428704 L -0.006181 0.428704 " pathEditMode="relative" rAng="0" ptsTypes="">
                                      <p:cBhvr>
                                        <p:cTn id="61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83 0.432870 L -0.004583 0.538056 L -0.394444 0.536018 L -0.002986 0.538056 " pathEditMode="relative" rAng="0" ptsTypes="">
                                      <p:cBhvr>
                                        <p:cTn id="71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5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89 0.541019 L -0.003889 0.971667 " pathEditMode="relative" rAng="0" ptsTypes="">
                                      <p:cBhvr>
                                        <p:cTn id="80" dur="5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6" grpId="0" bldLvl="0" animBg="1" autoUpdateAnimBg="0"/>
      <p:bldP spid="23557" grpId="0" animBg="1"/>
      <p:bldP spid="23558" grpId="0" bldLvl="0" animBg="1" autoUpdateAnimBg="0"/>
      <p:bldP spid="23559" grpId="0" animBg="1"/>
      <p:bldP spid="23560" grpId="0" animBg="1"/>
      <p:bldP spid="23561" grpId="0" animBg="1"/>
      <p:bldP spid="23562" grpId="0" bldLvl="0" animBg="1" autoUpdateAnimBg="0"/>
      <p:bldP spid="23563" grpId="0" bldLvl="0" animBg="1" autoUpdateAnimBg="0"/>
      <p:bldP spid="23564" grpId="0" bldLvl="0" animBg="1" autoUpdateAnimBg="0"/>
      <p:bldP spid="23565" grpId="0" animBg="1"/>
      <p:bldP spid="23566" grpId="0" bldLvl="0" animBg="1" autoUpdateAnimBg="0"/>
      <p:bldP spid="235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E:\PPT动画\427\闪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2780000">
            <a:off x="5334000" y="0"/>
            <a:ext cx="37211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/>
        </p:nvSpPr>
        <p:spPr bwMode="auto">
          <a:xfrm>
            <a:off x="2627313" y="115888"/>
            <a:ext cx="6338887" cy="649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endParaRPr lang="zh-CN" altLang="en-US" sz="3200">
              <a:solidFill>
                <a:schemeClr val="bg1"/>
              </a:solidFill>
              <a:latin typeface="宋体" pitchFamily="2" charset="-122"/>
              <a:ea typeface="黑体" pitchFamily="49" charset="-122"/>
              <a:sym typeface="Arial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11150" y="3384550"/>
            <a:ext cx="1223963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FF0000"/>
              </a:buClr>
              <a:buSzPct val="80000"/>
              <a:buFont typeface="Wingdings" pitchFamily="2" charset="2"/>
              <a:buNone/>
            </a:pPr>
            <a:r>
              <a:rPr lang="zh-CN" altLang="en-US" sz="3200">
                <a:latin typeface="Garamond" pitchFamily="18" charset="0"/>
                <a:ea typeface="黑体" pitchFamily="49" charset="-122"/>
              </a:rPr>
              <a:t>行测</a:t>
            </a:r>
            <a:endParaRPr lang="zh-CN" altLang="en-US" sz="3200">
              <a:latin typeface="Garamond" pitchFamily="18" charset="0"/>
              <a:ea typeface="黑体" pitchFamily="49" charset="-122"/>
            </a:endParaRPr>
          </a:p>
        </p:txBody>
      </p:sp>
      <p:sp>
        <p:nvSpPr>
          <p:cNvPr id="24581" name="AutoShape 5"/>
          <p:cNvSpPr/>
          <p:nvPr/>
        </p:nvSpPr>
        <p:spPr bwMode="auto">
          <a:xfrm>
            <a:off x="1419225" y="1803400"/>
            <a:ext cx="477838" cy="3743325"/>
          </a:xfrm>
          <a:prstGeom prst="leftBrace">
            <a:avLst>
              <a:gd name="adj1" fmla="val 65282"/>
              <a:gd name="adj2" fmla="val 49977"/>
            </a:avLst>
          </a:prstGeom>
          <a:noFill/>
          <a:ln w="28575" cmpd="sng">
            <a:solidFill>
              <a:schemeClr val="accent2"/>
            </a:solidFill>
            <a:round/>
          </a:ln>
        </p:spPr>
        <p:txBody>
          <a:bodyPr wrap="none" anchor="ctr"/>
          <a:lstStyle/>
          <a:p>
            <a:pPr algn="ctr" eaLnBrk="1" hangingPunct="1"/>
            <a:endParaRPr lang="zh-CN" alt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981200" y="4191000"/>
            <a:ext cx="24320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FF0000"/>
              </a:buClr>
              <a:buSzPct val="80000"/>
              <a:buFont typeface="Wingdings" pitchFamily="2" charset="2"/>
              <a:buNone/>
            </a:pPr>
            <a:r>
              <a:rPr lang="zh-CN" altLang="en-US" sz="3200">
                <a:latin typeface="Garamond" pitchFamily="18" charset="0"/>
                <a:ea typeface="黑体" pitchFamily="49" charset="-122"/>
              </a:rPr>
              <a:t>资料分析</a:t>
            </a:r>
            <a:endParaRPr lang="zh-CN" altLang="en-US" sz="3200">
              <a:latin typeface="Garamond" pitchFamily="18" charset="0"/>
              <a:ea typeface="黑体" pitchFamily="49" charset="-122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981200" y="5181600"/>
            <a:ext cx="235902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FF0000"/>
              </a:buClr>
              <a:buSzPct val="80000"/>
              <a:buFont typeface="Wingdings" pitchFamily="2" charset="2"/>
              <a:buNone/>
            </a:pPr>
            <a:r>
              <a:rPr lang="zh-CN" altLang="en-US" sz="3200">
                <a:latin typeface="Garamond" pitchFamily="18" charset="0"/>
                <a:ea typeface="黑体" pitchFamily="49" charset="-122"/>
              </a:rPr>
              <a:t>常识判断</a:t>
            </a:r>
            <a:endParaRPr lang="zh-CN" altLang="en-US" sz="3200">
              <a:latin typeface="Garamond" pitchFamily="18" charset="0"/>
              <a:ea typeface="黑体" pitchFamily="49" charset="-122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981200" y="3276600"/>
            <a:ext cx="235902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FF0000"/>
              </a:buClr>
              <a:buSzPct val="80000"/>
              <a:buFont typeface="Wingdings" pitchFamily="2" charset="2"/>
              <a:buNone/>
            </a:pPr>
            <a:r>
              <a:rPr lang="zh-CN" altLang="en-US" sz="3200">
                <a:latin typeface="Garamond" pitchFamily="18" charset="0"/>
                <a:ea typeface="黑体" pitchFamily="49" charset="-122"/>
              </a:rPr>
              <a:t>逻辑推理</a:t>
            </a:r>
            <a:endParaRPr lang="zh-CN" altLang="en-US" sz="3200">
              <a:latin typeface="Garamond" pitchFamily="18" charset="0"/>
              <a:ea typeface="黑体" pitchFamily="49" charset="-122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981200" y="2438400"/>
            <a:ext cx="221932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FF0000"/>
              </a:buClr>
              <a:buSzPct val="80000"/>
              <a:buFont typeface="Wingdings" pitchFamily="2" charset="2"/>
              <a:buNone/>
            </a:pPr>
            <a:r>
              <a:rPr lang="zh-CN" altLang="en-US" sz="3200">
                <a:latin typeface="Garamond" pitchFamily="18" charset="0"/>
                <a:ea typeface="黑体" pitchFamily="49" charset="-122"/>
              </a:rPr>
              <a:t>数量关系</a:t>
            </a:r>
            <a:endParaRPr lang="zh-CN" altLang="en-US" sz="3200">
              <a:latin typeface="Garamond" pitchFamily="18" charset="0"/>
              <a:ea typeface="黑体" pitchFamily="49" charset="-122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981200" y="1600200"/>
            <a:ext cx="2176463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FF0000"/>
              </a:buClr>
              <a:buSzPct val="80000"/>
              <a:buFont typeface="Wingdings" pitchFamily="2" charset="2"/>
              <a:buNone/>
            </a:pPr>
            <a:r>
              <a:rPr lang="zh-CN" altLang="en-US" sz="3200">
                <a:latin typeface="Garamond" pitchFamily="18" charset="0"/>
                <a:ea typeface="黑体" pitchFamily="49" charset="-122"/>
              </a:rPr>
              <a:t>言语理解</a:t>
            </a:r>
            <a:endParaRPr lang="zh-CN" altLang="en-US" sz="3200">
              <a:latin typeface="Garamond" pitchFamily="18" charset="0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ldLvl="0" autoUpdateAnimBg="0"/>
      <p:bldP spid="24579" grpId="1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2800"/>
              <a:t>备考注意事项：</a:t>
            </a:r>
            <a:endParaRPr lang="zh-CN" altLang="en-US" sz="28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53400" cy="4757738"/>
          </a:xfrm>
        </p:spPr>
        <p:txBody>
          <a:bodyPr/>
          <a:lstStyle/>
          <a:p>
            <a:r>
              <a:rPr lang="zh-CN" altLang="en-US"/>
              <a:t>1、突破思维定势 紧抓解题技巧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2、熟悉基本模型 节省解题时间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3、合理分配时间 把握可得分数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CN" altLang="en-US"/>
              <a:t>突破思维定势 紧抓解题技巧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例1.某桌椅批发商今年桌椅一共批发出 5175 件，桌子批发量比去年上升了 20%，椅子批发量比去年下降了5%，桌椅批发量上升了15%，椅子今年批发出（    ）件。 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A.855        B.865        C.875        D.885 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2、某汽车厂商生产甲、乙、丙三种车型，其中乙型产量的3倍与丙型产量的6倍之和等于甲型产量的4倍，甲型产量与乙型产量的2部之和等于丙型产量7倍。则甲、乙、丙三型产量之比为：</a:t>
            </a:r>
            <a:endParaRPr lang="zh-CN" altLang="en-US"/>
          </a:p>
          <a:p>
            <a:r>
              <a:rPr lang="zh-CN" altLang="en-US"/>
              <a:t>　　A.5∶4∶3</a:t>
            </a:r>
            <a:endParaRPr lang="zh-CN" altLang="en-US"/>
          </a:p>
          <a:p>
            <a:r>
              <a:rPr lang="zh-CN" altLang="en-US"/>
              <a:t>　　B.4∶3∶2</a:t>
            </a:r>
            <a:endParaRPr lang="zh-CN" altLang="en-US"/>
          </a:p>
          <a:p>
            <a:r>
              <a:rPr lang="zh-CN" altLang="en-US"/>
              <a:t>　　C.4∶2∶1</a:t>
            </a:r>
            <a:endParaRPr lang="zh-CN" altLang="en-US"/>
          </a:p>
          <a:p>
            <a:r>
              <a:rPr lang="zh-CN" altLang="en-US"/>
              <a:t>　　D.3∶2∶1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mple">
  <a:themeElements>
    <a:clrScheme name="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FFFFFF"/>
      </a:accent3>
      <a:accent4>
        <a:srgbClr val="000000"/>
      </a:accent4>
      <a:accent5>
        <a:srgbClr val="F2B2AB"/>
      </a:accent5>
      <a:accent6>
        <a:srgbClr val="E7AB3F"/>
      </a:accent6>
      <a:hlink>
        <a:srgbClr val="CC9900"/>
      </a:hlink>
      <a:folHlink>
        <a:srgbClr val="666699"/>
      </a:folHlink>
    </a:clrScheme>
    <a:fontScheme name="sample">
      <a:majorFont>
        <a:latin typeface="Arial Black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微软雅黑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微软雅黑" pitchFamily="34" charset="-122"/>
          </a:defRPr>
        </a:defPPr>
      </a:lstStyle>
    </a:lnDef>
  </a:objectDefaults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C5903B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B28235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C0C0C0"/>
        </a:lt2>
        <a:accent1>
          <a:srgbClr val="4A95E8"/>
        </a:accent1>
        <a:accent2>
          <a:srgbClr val="6D8DE9"/>
        </a:accent2>
        <a:accent3>
          <a:srgbClr val="FFFFFF"/>
        </a:accent3>
        <a:accent4>
          <a:srgbClr val="0E3F81"/>
        </a:accent4>
        <a:accent5>
          <a:srgbClr val="B1C8F2"/>
        </a:accent5>
        <a:accent6>
          <a:srgbClr val="627FD3"/>
        </a:accent6>
        <a:hlink>
          <a:srgbClr val="95CD2F"/>
        </a:hlink>
        <a:folHlink>
          <a:srgbClr val="CAA6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99"/>
        </a:dk1>
        <a:lt1>
          <a:srgbClr val="FFFFFF"/>
        </a:lt1>
        <a:dk2>
          <a:srgbClr val="000066"/>
        </a:dk2>
        <a:lt2>
          <a:srgbClr val="C0C0C0"/>
        </a:lt2>
        <a:accent1>
          <a:srgbClr val="49CACD"/>
        </a:accent1>
        <a:accent2>
          <a:srgbClr val="467CE8"/>
        </a:accent2>
        <a:accent3>
          <a:srgbClr val="FFFFFF"/>
        </a:accent3>
        <a:accent4>
          <a:srgbClr val="565682"/>
        </a:accent4>
        <a:accent5>
          <a:srgbClr val="B1E1E3"/>
        </a:accent5>
        <a:accent6>
          <a:srgbClr val="3F70D2"/>
        </a:accent6>
        <a:hlink>
          <a:srgbClr val="28BFEE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ample">
  <a:themeElements>
    <a:clrScheme name="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FFFFFF"/>
      </a:accent3>
      <a:accent4>
        <a:srgbClr val="000000"/>
      </a:accent4>
      <a:accent5>
        <a:srgbClr val="F2B2AB"/>
      </a:accent5>
      <a:accent6>
        <a:srgbClr val="E7AB3F"/>
      </a:accent6>
      <a:hlink>
        <a:srgbClr val="CC9900"/>
      </a:hlink>
      <a:folHlink>
        <a:srgbClr val="666699"/>
      </a:folHlink>
    </a:clrScheme>
    <a:fontScheme name="1_sample">
      <a:majorFont>
        <a:latin typeface="Arial Black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微软雅黑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微软雅黑" pitchFamily="34" charset="-122"/>
          </a:defRPr>
        </a:defPPr>
      </a:lstStyle>
    </a:lnDef>
  </a:objectDefaults>
  <a:extraClrSchemeLst>
    <a:extraClrScheme>
      <a:clrScheme name="1_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C5903B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B28235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mple 2">
        <a:dk1>
          <a:srgbClr val="124B98"/>
        </a:dk1>
        <a:lt1>
          <a:srgbClr val="FFFFFF"/>
        </a:lt1>
        <a:dk2>
          <a:srgbClr val="000000"/>
        </a:dk2>
        <a:lt2>
          <a:srgbClr val="C0C0C0"/>
        </a:lt2>
        <a:accent1>
          <a:srgbClr val="4A95E8"/>
        </a:accent1>
        <a:accent2>
          <a:srgbClr val="6D8DE9"/>
        </a:accent2>
        <a:accent3>
          <a:srgbClr val="FFFFFF"/>
        </a:accent3>
        <a:accent4>
          <a:srgbClr val="0E3F81"/>
        </a:accent4>
        <a:accent5>
          <a:srgbClr val="B1C8F2"/>
        </a:accent5>
        <a:accent6>
          <a:srgbClr val="627FD3"/>
        </a:accent6>
        <a:hlink>
          <a:srgbClr val="95CD2F"/>
        </a:hlink>
        <a:folHlink>
          <a:srgbClr val="CAA6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mple 3">
        <a:dk1>
          <a:srgbClr val="666699"/>
        </a:dk1>
        <a:lt1>
          <a:srgbClr val="FFFFFF"/>
        </a:lt1>
        <a:dk2>
          <a:srgbClr val="000066"/>
        </a:dk2>
        <a:lt2>
          <a:srgbClr val="C0C0C0"/>
        </a:lt2>
        <a:accent1>
          <a:srgbClr val="49CACD"/>
        </a:accent1>
        <a:accent2>
          <a:srgbClr val="467CE8"/>
        </a:accent2>
        <a:accent3>
          <a:srgbClr val="FFFFFF"/>
        </a:accent3>
        <a:accent4>
          <a:srgbClr val="565682"/>
        </a:accent4>
        <a:accent5>
          <a:srgbClr val="B1E1E3"/>
        </a:accent5>
        <a:accent6>
          <a:srgbClr val="3F70D2"/>
        </a:accent6>
        <a:hlink>
          <a:srgbClr val="28BFEE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1534</Words>
  <Application>Kingsoft Office WPP</Application>
  <PresentationFormat>全屏显示(4:3)</PresentationFormat>
  <Paragraphs>138</Paragraphs>
  <Slides>26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9" baseType="lpstr">
      <vt:lpstr>sample</vt:lpstr>
      <vt:lpstr>1_sample</vt:lpstr>
      <vt:lpstr>Excel.Sheet.8</vt:lpstr>
      <vt:lpstr>PowerPoint 演示文稿</vt:lpstr>
      <vt:lpstr>社区招聘备考指南</vt:lpstr>
      <vt:lpstr>复习策略</vt:lpstr>
      <vt:lpstr>PowerPoint 演示文稿</vt:lpstr>
      <vt:lpstr>PowerPoint 演示文稿</vt:lpstr>
      <vt:lpstr>备考注意事项：</vt:lpstr>
      <vt:lpstr>突破思维定势 紧抓解题技巧 </vt:lpstr>
      <vt:lpstr>PowerPoint 演示文稿</vt:lpstr>
      <vt:lpstr>PowerPoint 演示文稿</vt:lpstr>
      <vt:lpstr>PowerPoint 演示文稿</vt:lpstr>
      <vt:lpstr>熟悉基本模型 节省解题时间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</vt:lpstr>
      <vt:lpstr>合理分配时间 把握可得分数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社区工作者备考资讯订阅平台</vt:lpstr>
    </vt:vector>
  </TitlesOfParts>
  <Company>Guilddesign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Sung Ha, Park</dc:creator>
  <cp:lastModifiedBy>Administrator</cp:lastModifiedBy>
  <cp:revision>105</cp:revision>
  <dcterms:created xsi:type="dcterms:W3CDTF">2004-08-26T06:30:00Z</dcterms:created>
  <dcterms:modified xsi:type="dcterms:W3CDTF">2016-03-10T08:52:25Z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2052-10.1.0.5511</vt:lpwstr>
  </property>
</Properties>
</file>