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3"/>
    <p:sldId id="257" r:id="rId5"/>
    <p:sldId id="264" r:id="rId6"/>
    <p:sldId id="265" r:id="rId7"/>
    <p:sldId id="266" r:id="rId8"/>
    <p:sldId id="310" r:id="rId9"/>
    <p:sldId id="336" r:id="rId10"/>
    <p:sldId id="306" r:id="rId11"/>
    <p:sldId id="271" r:id="rId12"/>
    <p:sldId id="311" r:id="rId13"/>
    <p:sldId id="337" r:id="rId14"/>
    <p:sldId id="272" r:id="rId15"/>
    <p:sldId id="313" r:id="rId16"/>
    <p:sldId id="273" r:id="rId17"/>
    <p:sldId id="314" r:id="rId18"/>
    <p:sldId id="315" r:id="rId19"/>
    <p:sldId id="316" r:id="rId20"/>
    <p:sldId id="317" r:id="rId21"/>
    <p:sldId id="338" r:id="rId22"/>
    <p:sldId id="318" r:id="rId23"/>
    <p:sldId id="319" r:id="rId24"/>
    <p:sldId id="320" r:id="rId25"/>
    <p:sldId id="321" r:id="rId26"/>
    <p:sldId id="322" r:id="rId27"/>
    <p:sldId id="323" r:id="rId28"/>
    <p:sldId id="324" r:id="rId29"/>
    <p:sldId id="325" r:id="rId30"/>
    <p:sldId id="326" r:id="rId31"/>
    <p:sldId id="328" r:id="rId32"/>
    <p:sldId id="329" r:id="rId33"/>
    <p:sldId id="339" r:id="rId34"/>
    <p:sldId id="302" r:id="rId3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70" d="100"/>
          <a:sy n="70" d="100"/>
        </p:scale>
        <p:origin x="-1170" y="-96"/>
      </p:cViewPr>
      <p:guideLst>
        <p:guide orient="horz" pos="2160"/>
        <p:guide pos="290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C2AC8C-2394-487A-BECC-F59EACBCBF7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721BE6-DDF8-48F6-83AF-36FD2589BA7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幻灯片图像占位符 1"/>
          <p:cNvSpPr>
            <a:spLocks noGrp="1" noRot="1" noChangeAspect="1" noTextEdit="1"/>
          </p:cNvSpPr>
          <p:nvPr>
            <p:ph type="sldImg"/>
          </p:nvPr>
        </p:nvSpPr>
        <p:spPr bwMode="auto">
          <a:noFill/>
          <a:ln>
            <a:solidFill>
              <a:srgbClr val="000000"/>
            </a:solidFill>
            <a:miter lim="800000"/>
          </a:ln>
        </p:spPr>
      </p:sp>
      <p:sp>
        <p:nvSpPr>
          <p:cNvPr id="49155" name="备注占位符 2"/>
          <p:cNvSpPr>
            <a:spLocks noGrp="1"/>
          </p:cNvSpPr>
          <p:nvPr>
            <p:ph type="body" idx="1"/>
          </p:nvPr>
        </p:nvSpPr>
        <p:spPr bwMode="auto">
          <a:noFill/>
        </p:spPr>
        <p:txBody>
          <a:bodyPr wrap="square" numCol="1" anchor="t" anchorCtr="0" compatLnSpc="1"/>
          <a:lstStyle/>
          <a:p>
            <a:endParaRPr lang="zh-CN" altLang="en-US" smtClean="0"/>
          </a:p>
        </p:txBody>
      </p:sp>
      <p:sp>
        <p:nvSpPr>
          <p:cNvPr id="49156" name="灯片编号占位符 3"/>
          <p:cNvSpPr>
            <a:spLocks noGrp="1"/>
          </p:cNvSpPr>
          <p:nvPr>
            <p:ph type="sldNum" sz="quarter" idx="5"/>
          </p:nvPr>
        </p:nvSpPr>
        <p:spPr bwMode="auto">
          <a:noFill/>
          <a:ln>
            <a:miter lim="800000"/>
          </a:ln>
        </p:spPr>
        <p:txBody>
          <a:bodyPr wrap="square" numCol="1" anchorCtr="0" compatLnSpc="1"/>
          <a:lstStyle/>
          <a:p>
            <a:fld id="{4A54F865-7524-4E03-A81C-322800C986D1}" type="slidenum">
              <a:rPr lang="zh-CN" altLang="en-US" smtClean="0"/>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8.png"/><Relationship Id="rId1" Type="http://schemas.openxmlformats.org/officeDocument/2006/relationships/image" Target="../media/image7.GIF"/></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4101" name="Rectangle 4"/>
          <p:cNvSpPr>
            <a:spLocks noChangeArrowheads="1"/>
          </p:cNvSpPr>
          <p:nvPr/>
        </p:nvSpPr>
        <p:spPr bwMode="auto">
          <a:xfrm>
            <a:off x="381000" y="1447800"/>
            <a:ext cx="8367713" cy="3306763"/>
          </a:xfrm>
          <a:prstGeom prst="rect">
            <a:avLst/>
          </a:prstGeom>
          <a:noFill/>
          <a:ln w="9525">
            <a:noFill/>
            <a:miter lim="800000"/>
          </a:ln>
        </p:spPr>
        <p:txBody>
          <a:bodyPr lIns="92075" tIns="46038" rIns="92075" bIns="46038" anchor="ctr"/>
          <a:lstStyle/>
          <a:p>
            <a:pPr algn="ctr"/>
            <a:br>
              <a:rPr lang="zh-CN" altLang="en-US" sz="4800">
                <a:solidFill>
                  <a:srgbClr val="F61F08"/>
                </a:solidFill>
                <a:latin typeface="黑体" pitchFamily="49" charset="-122"/>
                <a:ea typeface="黑体" pitchFamily="49" charset="-122"/>
              </a:rPr>
            </a:br>
            <a:br>
              <a:rPr lang="zh-CN" altLang="en-US" sz="3200">
                <a:solidFill>
                  <a:srgbClr val="F61F08"/>
                </a:solidFill>
                <a:latin typeface="黑体" pitchFamily="49" charset="-122"/>
                <a:ea typeface="黑体" pitchFamily="49" charset="-122"/>
              </a:rPr>
            </a:br>
            <a:br>
              <a:rPr lang="zh-CN" altLang="en-US" sz="9600" b="0">
                <a:solidFill>
                  <a:srgbClr val="F61F08"/>
                </a:solidFill>
                <a:latin typeface="Verdana" pitchFamily="34" charset="0"/>
                <a:ea typeface="方正水柱简体" pitchFamily="1" charset="-122"/>
              </a:rPr>
            </a:br>
            <a:br>
              <a:rPr lang="zh-CN" altLang="en-US" sz="3600" b="0">
                <a:solidFill>
                  <a:srgbClr val="F61F08"/>
                </a:solidFill>
                <a:latin typeface="Verdana" pitchFamily="34" charset="0"/>
                <a:ea typeface="方正水柱简体" pitchFamily="1" charset="-122"/>
              </a:rPr>
            </a:br>
            <a:endParaRPr lang="zh-CN" altLang="en-US" sz="3600">
              <a:latin typeface="楷体_GB2312" pitchFamily="49" charset="-122"/>
              <a:ea typeface="楷体_GB2312" pitchFamily="49" charset="-122"/>
            </a:endParaRPr>
          </a:p>
        </p:txBody>
      </p:sp>
      <p:sp>
        <p:nvSpPr>
          <p:cNvPr id="2052" name="Text Box 5"/>
          <p:cNvSpPr txBox="1">
            <a:spLocks noChangeArrowheads="1"/>
          </p:cNvSpPr>
          <p:nvPr/>
        </p:nvSpPr>
        <p:spPr bwMode="auto">
          <a:xfrm>
            <a:off x="652463" y="1495425"/>
            <a:ext cx="7734300" cy="3810000"/>
          </a:xfrm>
          <a:prstGeom prst="rect">
            <a:avLst/>
          </a:prstGeom>
          <a:noFill/>
          <a:ln w="9525">
            <a:noFill/>
            <a:miter lim="800000"/>
          </a:ln>
        </p:spPr>
        <p:txBody>
          <a:bodyPr>
            <a:spAutoFit/>
          </a:bodyPr>
          <a:lstStyle/>
          <a:p>
            <a:pPr algn="ctr"/>
            <a:r>
              <a:rPr lang="en-US" altLang="zh-CN" sz="4800" dirty="0">
                <a:solidFill>
                  <a:srgbClr val="F61F08"/>
                </a:solidFill>
                <a:latin typeface="黑体" pitchFamily="49" charset="-122"/>
                <a:ea typeface="黑体" pitchFamily="49" charset="-122"/>
                <a:sym typeface="Arial" pitchFamily="34" charset="0"/>
              </a:rPr>
              <a:t>2016</a:t>
            </a:r>
            <a:r>
              <a:rPr lang="zh-CN" altLang="en-US" sz="4800" dirty="0" smtClean="0">
                <a:solidFill>
                  <a:srgbClr val="F61F08"/>
                </a:solidFill>
                <a:latin typeface="黑体" pitchFamily="49" charset="-122"/>
                <a:ea typeface="黑体" pitchFamily="49" charset="-122"/>
                <a:sym typeface="Arial" pitchFamily="34" charset="0"/>
              </a:rPr>
              <a:t>年社区工作者</a:t>
            </a:r>
            <a:endParaRPr lang="zh-CN" altLang="en-US" sz="4800" dirty="0" smtClean="0">
              <a:solidFill>
                <a:srgbClr val="F61F08"/>
              </a:solidFill>
              <a:latin typeface="黑体" pitchFamily="49" charset="-122"/>
              <a:ea typeface="黑体" pitchFamily="49" charset="-122"/>
              <a:sym typeface="Arial" pitchFamily="34" charset="0"/>
            </a:endParaRPr>
          </a:p>
          <a:p>
            <a:pPr algn="ctr"/>
            <a:r>
              <a:rPr lang="en-US" altLang="zh-CN" sz="4000" dirty="0" smtClean="0">
                <a:solidFill>
                  <a:srgbClr val="F61F08"/>
                </a:solidFill>
                <a:latin typeface="黑体" pitchFamily="49" charset="-122"/>
                <a:ea typeface="黑体" pitchFamily="49" charset="-122"/>
                <a:sym typeface="Arial" pitchFamily="34" charset="0"/>
              </a:rPr>
              <a:t>《</a:t>
            </a:r>
            <a:r>
              <a:rPr lang="zh-CN" altLang="en-US" sz="4000" dirty="0" smtClean="0">
                <a:solidFill>
                  <a:srgbClr val="F61F08"/>
                </a:solidFill>
                <a:latin typeface="黑体" pitchFamily="49" charset="-122"/>
                <a:ea typeface="黑体" pitchFamily="49" charset="-122"/>
                <a:sym typeface="Arial" pitchFamily="34" charset="0"/>
              </a:rPr>
              <a:t>公共基础知识</a:t>
            </a:r>
            <a:r>
              <a:rPr lang="en-US" altLang="zh-CN" sz="4000" dirty="0" smtClean="0">
                <a:solidFill>
                  <a:srgbClr val="F61F08"/>
                </a:solidFill>
                <a:latin typeface="黑体" pitchFamily="49" charset="-122"/>
                <a:ea typeface="黑体" pitchFamily="49" charset="-122"/>
                <a:sym typeface="Arial" pitchFamily="34" charset="0"/>
              </a:rPr>
              <a:t>》</a:t>
            </a:r>
            <a:r>
              <a:rPr lang="zh-CN" altLang="en-US" sz="4000" dirty="0" smtClean="0">
                <a:solidFill>
                  <a:srgbClr val="F61F08"/>
                </a:solidFill>
                <a:latin typeface="黑体" pitchFamily="49" charset="-122"/>
                <a:ea typeface="黑体" pitchFamily="49" charset="-122"/>
                <a:sym typeface="Arial" pitchFamily="34" charset="0"/>
              </a:rPr>
              <a:t>备考指导</a:t>
            </a:r>
            <a:br>
              <a:rPr lang="zh-CN" altLang="en-US" sz="4800" dirty="0">
                <a:solidFill>
                  <a:srgbClr val="F61F08"/>
                </a:solidFill>
                <a:latin typeface="黑体" pitchFamily="49" charset="-122"/>
                <a:ea typeface="黑体" pitchFamily="49" charset="-122"/>
                <a:sym typeface="Arial" pitchFamily="34" charset="0"/>
              </a:rPr>
            </a:br>
            <a:endParaRPr lang="en-US" altLang="zh-CN" sz="4800" dirty="0">
              <a:solidFill>
                <a:srgbClr val="F61F08"/>
              </a:solidFill>
              <a:latin typeface="黑体" pitchFamily="49" charset="-122"/>
              <a:ea typeface="黑体" pitchFamily="49" charset="-122"/>
              <a:sym typeface="Arial" pitchFamily="34" charset="0"/>
            </a:endParaRPr>
          </a:p>
          <a:p>
            <a:pPr algn="ctr"/>
            <a:endParaRPr lang="en-US" altLang="zh-CN" sz="3600" dirty="0">
              <a:latin typeface="华文新魏" pitchFamily="2" charset="-122"/>
              <a:ea typeface="华文新魏" pitchFamily="2" charset="-122"/>
              <a:sym typeface="Arial" pitchFamily="34" charset="0"/>
            </a:endParaRPr>
          </a:p>
          <a:p>
            <a:pPr algn="ctr"/>
            <a:endParaRPr lang="en-US" altLang="zh-CN" sz="3600" dirty="0">
              <a:latin typeface="华文新魏" pitchFamily="2" charset="-122"/>
              <a:ea typeface="华文新魏" pitchFamily="2" charset="-122"/>
              <a:sym typeface="Arial" pitchFamily="34" charset="0"/>
            </a:endParaRPr>
          </a:p>
          <a:p>
            <a:pPr algn="ctr"/>
            <a:r>
              <a:rPr lang="zh-CN" altLang="en-US" sz="3600" b="1" dirty="0">
                <a:solidFill>
                  <a:srgbClr val="002060"/>
                </a:solidFill>
                <a:latin typeface="华文新魏" pitchFamily="2" charset="-122"/>
                <a:ea typeface="华文新魏" pitchFamily="2" charset="-122"/>
                <a:sym typeface="Arial" pitchFamily="34" charset="0"/>
              </a:rPr>
              <a:t>中公教育            </a:t>
            </a:r>
            <a:r>
              <a:rPr lang="zh-CN" altLang="en-US" sz="3600" b="1" dirty="0" smtClean="0">
                <a:solidFill>
                  <a:srgbClr val="002060"/>
                </a:solidFill>
                <a:latin typeface="华文新魏" pitchFamily="2" charset="-122"/>
                <a:ea typeface="华文新魏" pitchFamily="2" charset="-122"/>
                <a:sym typeface="Arial" pitchFamily="34" charset="0"/>
              </a:rPr>
              <a:t>施彦飞</a:t>
            </a:r>
            <a:endParaRPr lang="zh-CN" altLang="en-US" sz="3600" b="1" dirty="0">
              <a:solidFill>
                <a:srgbClr val="002060"/>
              </a:solidFill>
              <a:sym typeface="Franklin Gothic Book" pitchFamily="34" charset="0"/>
            </a:endParaRPr>
          </a:p>
        </p:txBody>
      </p:sp>
      <p:pic>
        <p:nvPicPr>
          <p:cNvPr id="2053"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fade">
                                      <p:cBhvr>
                                        <p:cTn id="7" dur="20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r>
              <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rPr>
              <a:t>三   备考指导</a:t>
            </a: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马克思主义原理</a:t>
            </a:r>
            <a:endParaRPr lang="zh-CN" altLang="en-US" b="1" dirty="0" smtClean="0">
              <a:solidFill>
                <a:srgbClr val="002060"/>
              </a:solidFill>
              <a:ea typeface="黑体" pitchFamily="49" charset="-122"/>
            </a:endParaRPr>
          </a:p>
        </p:txBody>
      </p:sp>
      <p:sp>
        <p:nvSpPr>
          <p:cNvPr id="9" name="TextBox 8"/>
          <p:cNvSpPr txBox="1"/>
          <p:nvPr/>
        </p:nvSpPr>
        <p:spPr>
          <a:xfrm>
            <a:off x="755650" y="2204720"/>
            <a:ext cx="8242300" cy="3385820"/>
          </a:xfrm>
          <a:prstGeom prst="rect">
            <a:avLst/>
          </a:prstGeom>
          <a:noFill/>
        </p:spPr>
        <p:txBody>
          <a:bodyPr wrap="square" rtlCol="0">
            <a:spAutoFit/>
          </a:bodyPr>
          <a:lstStyle/>
          <a:p>
            <a:r>
              <a:rPr lang="zh-CN" b="1" dirty="0" smtClean="0">
                <a:solidFill>
                  <a:srgbClr val="002060"/>
                </a:solidFill>
              </a:rPr>
              <a:t>（</a:t>
            </a:r>
            <a:r>
              <a:rPr lang="en-US" altLang="zh-CN" b="1" dirty="0" smtClean="0">
                <a:solidFill>
                  <a:srgbClr val="002060"/>
                </a:solidFill>
              </a:rPr>
              <a:t>2015</a:t>
            </a:r>
            <a:r>
              <a:rPr lang="zh-CN" altLang="en-US" b="1" dirty="0" smtClean="0">
                <a:solidFill>
                  <a:srgbClr val="002060"/>
                </a:solidFill>
              </a:rPr>
              <a:t>·黑龙江牡丹江</a:t>
            </a:r>
            <a:r>
              <a:rPr lang="zh-CN" b="1" dirty="0" smtClean="0">
                <a:solidFill>
                  <a:srgbClr val="002060"/>
                </a:solidFill>
              </a:rPr>
              <a:t>）</a:t>
            </a:r>
            <a:r>
              <a:rPr altLang="zh-CN" b="1" dirty="0" smtClean="0">
                <a:solidFill>
                  <a:srgbClr val="002060"/>
                </a:solidFill>
                <a:latin typeface="仿宋" charset="0"/>
                <a:ea typeface="仿宋" charset="0"/>
              </a:rPr>
              <a:t>“没有哪一次巨大的历史灾难不是以历史进步为补偿的。”恩格斯这句话蕴含的哲理是（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    Ａ．矛盾双方相互排斥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    Ｂ．矛盾双方在一定条件下相互转化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    Ｃ．矛盾双方在一定条件下相互依存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    Ｄ．矛盾双方相互渗透</a:t>
            </a:r>
            <a:r>
              <a:rPr lang="en-US" altLang="zh-CN" b="1" dirty="0" smtClean="0">
                <a:solidFill>
                  <a:srgbClr val="002060"/>
                </a:solidFill>
                <a:latin typeface="仿宋" charset="0"/>
                <a:ea typeface="仿宋" charset="0"/>
              </a:rPr>
              <a:t> </a:t>
            </a:r>
            <a:endParaRPr lang="en-US" altLang="zh-CN" b="1" dirty="0" smtClean="0">
              <a:solidFill>
                <a:srgbClr val="002060"/>
              </a:solidFill>
              <a:latin typeface="仿宋" charset="0"/>
              <a:ea typeface="仿宋" charset="0"/>
            </a:endParaRPr>
          </a:p>
          <a:p>
            <a:endParaRPr lang="zh-CN" altLang="en-US" b="1" dirty="0">
              <a:solidFill>
                <a:srgbClr val="002060"/>
              </a:solidFill>
              <a:latin typeface="仿宋" charset="0"/>
              <a:ea typeface="仿宋" charset="0"/>
            </a:endParaRPr>
          </a:p>
          <a:p>
            <a:r>
              <a:rPr lang="zh-CN" altLang="en-US" b="1" dirty="0">
                <a:solidFill>
                  <a:srgbClr val="002060"/>
                </a:solidFill>
                <a:latin typeface="仿宋" charset="0"/>
                <a:ea typeface="仿宋" charset="0"/>
              </a:rPr>
              <a:t>（</a:t>
            </a:r>
            <a:r>
              <a:rPr lang="en-US" altLang="zh-CN" b="1" dirty="0">
                <a:solidFill>
                  <a:srgbClr val="002060"/>
                </a:solidFill>
                <a:latin typeface="仿宋" charset="0"/>
                <a:ea typeface="仿宋" charset="0"/>
              </a:rPr>
              <a:t>2015</a:t>
            </a:r>
            <a:r>
              <a:rPr lang="zh-CN" altLang="en-US" b="1" dirty="0">
                <a:solidFill>
                  <a:srgbClr val="002060"/>
                </a:solidFill>
                <a:latin typeface="仿宋" charset="0"/>
                <a:ea typeface="仿宋" charset="0"/>
              </a:rPr>
              <a:t>·浙江嘉兴南湖区</a:t>
            </a:r>
            <a:r>
              <a:rPr lang="zh-CN" altLang="en-US" b="1" dirty="0">
                <a:solidFill>
                  <a:srgbClr val="002060"/>
                </a:solidFill>
                <a:latin typeface="仿宋" charset="0"/>
                <a:ea typeface="仿宋" charset="0"/>
              </a:rPr>
              <a:t>）“天行有常，不为尧存，不为舜亡”，说的是：</a:t>
            </a:r>
            <a:endParaRPr lang="zh-CN" altLang="en-US" b="1" dirty="0">
              <a:solidFill>
                <a:srgbClr val="002060"/>
              </a:solidFill>
              <a:latin typeface="仿宋" charset="0"/>
              <a:ea typeface="仿宋" charset="0"/>
            </a:endParaRPr>
          </a:p>
          <a:p>
            <a:r>
              <a:rPr lang="zh-CN" altLang="en-US" b="1" dirty="0">
                <a:solidFill>
                  <a:srgbClr val="002060"/>
                </a:solidFill>
                <a:latin typeface="仿宋" charset="0"/>
                <a:ea typeface="仿宋" charset="0"/>
              </a:rPr>
              <a:t>   A</a:t>
            </a:r>
            <a:r>
              <a:rPr lang="en-US" altLang="zh-CN" b="1" dirty="0">
                <a:solidFill>
                  <a:srgbClr val="002060"/>
                </a:solidFill>
                <a:latin typeface="仿宋" charset="0"/>
                <a:ea typeface="仿宋" charset="0"/>
              </a:rPr>
              <a:t>.</a:t>
            </a:r>
            <a:r>
              <a:rPr lang="zh-CN" altLang="en-US" b="1" dirty="0">
                <a:solidFill>
                  <a:srgbClr val="002060"/>
                </a:solidFill>
                <a:latin typeface="仿宋" charset="0"/>
                <a:ea typeface="仿宋" charset="0"/>
              </a:rPr>
              <a:t>事物发展的方向是单一的</a:t>
            </a:r>
            <a:endParaRPr lang="zh-CN" altLang="en-US" b="1" dirty="0">
              <a:solidFill>
                <a:srgbClr val="002060"/>
              </a:solidFill>
              <a:latin typeface="仿宋" charset="0"/>
              <a:ea typeface="仿宋" charset="0"/>
            </a:endParaRPr>
          </a:p>
          <a:p>
            <a:r>
              <a:rPr lang="zh-CN" altLang="en-US" b="1" dirty="0">
                <a:solidFill>
                  <a:srgbClr val="002060"/>
                </a:solidFill>
                <a:latin typeface="仿宋" charset="0"/>
                <a:ea typeface="仿宋" charset="0"/>
              </a:rPr>
              <a:t>   B.事物发展的方向是确定的</a:t>
            </a:r>
            <a:endParaRPr lang="zh-CN" altLang="en-US" b="1" dirty="0">
              <a:solidFill>
                <a:srgbClr val="002060"/>
              </a:solidFill>
              <a:latin typeface="仿宋" charset="0"/>
              <a:ea typeface="仿宋" charset="0"/>
            </a:endParaRPr>
          </a:p>
          <a:p>
            <a:r>
              <a:rPr lang="zh-CN" altLang="en-US" b="1" dirty="0">
                <a:solidFill>
                  <a:srgbClr val="002060"/>
                </a:solidFill>
                <a:latin typeface="仿宋" charset="0"/>
                <a:ea typeface="仿宋" charset="0"/>
              </a:rPr>
              <a:t>   C.事物的发展是有规律的</a:t>
            </a:r>
            <a:endParaRPr lang="zh-CN" altLang="en-US" b="1" dirty="0">
              <a:solidFill>
                <a:srgbClr val="002060"/>
              </a:solidFill>
              <a:latin typeface="仿宋" charset="0"/>
              <a:ea typeface="仿宋" charset="0"/>
            </a:endParaRPr>
          </a:p>
          <a:p>
            <a:r>
              <a:rPr lang="zh-CN" altLang="en-US" b="1" dirty="0">
                <a:solidFill>
                  <a:srgbClr val="002060"/>
                </a:solidFill>
                <a:latin typeface="仿宋" charset="0"/>
                <a:ea typeface="仿宋" charset="0"/>
              </a:rPr>
              <a:t>   D.事物的发展是天定的</a:t>
            </a:r>
            <a:endParaRPr lang="zh-CN" altLang="en-US" b="1" dirty="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r>
              <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rPr>
              <a:t>三   备考指导</a:t>
            </a: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马克思主义原理</a:t>
            </a:r>
            <a:endParaRPr lang="zh-CN" altLang="en-US" b="1" dirty="0" smtClean="0">
              <a:solidFill>
                <a:srgbClr val="002060"/>
              </a:solidFill>
              <a:ea typeface="黑体" pitchFamily="49" charset="-122"/>
            </a:endParaRPr>
          </a:p>
        </p:txBody>
      </p:sp>
      <p:sp>
        <p:nvSpPr>
          <p:cNvPr id="9" name="TextBox 8"/>
          <p:cNvSpPr txBox="1"/>
          <p:nvPr/>
        </p:nvSpPr>
        <p:spPr>
          <a:xfrm>
            <a:off x="756285" y="2277110"/>
            <a:ext cx="7405370" cy="3383280"/>
          </a:xfrm>
          <a:prstGeom prst="rect">
            <a:avLst/>
          </a:prstGeom>
          <a:noFill/>
        </p:spPr>
        <p:txBody>
          <a:bodyPr wrap="square" rtlCol="0">
            <a:spAutoFit/>
          </a:bodyPr>
          <a:lstStyle/>
          <a:p>
            <a:pPr>
              <a:lnSpc>
                <a:spcPct val="150000"/>
              </a:lnSpc>
            </a:pPr>
            <a:r>
              <a:rPr lang="zh-CN" b="1" dirty="0" smtClean="0">
                <a:solidFill>
                  <a:srgbClr val="002060"/>
                </a:solidFill>
              </a:rPr>
              <a:t>（</a:t>
            </a:r>
            <a:r>
              <a:rPr lang="en-US" altLang="zh-CN" b="1" dirty="0" smtClean="0">
                <a:solidFill>
                  <a:srgbClr val="002060"/>
                </a:solidFill>
              </a:rPr>
              <a:t>2014</a:t>
            </a:r>
            <a:r>
              <a:rPr lang="zh-CN" altLang="en-US" b="1" dirty="0" smtClean="0">
                <a:solidFill>
                  <a:srgbClr val="002060"/>
                </a:solidFill>
              </a:rPr>
              <a:t>·浙江衢州</a:t>
            </a:r>
            <a:r>
              <a:rPr lang="zh-CN" b="1" dirty="0" smtClean="0">
                <a:solidFill>
                  <a:srgbClr val="002060"/>
                </a:solidFill>
              </a:rPr>
              <a:t>）</a:t>
            </a:r>
            <a:r>
              <a:rPr altLang="zh-CN" b="1" dirty="0" smtClean="0">
                <a:solidFill>
                  <a:srgbClr val="002060"/>
                </a:solidFill>
                <a:latin typeface="仿宋" charset="0"/>
                <a:ea typeface="仿宋" charset="0"/>
              </a:rPr>
              <a:t>揭示了失误发展方向和道路的规律是（）规律。</a:t>
            </a:r>
            <a:endParaRPr altLang="zh-CN" b="1" dirty="0" smtClean="0">
              <a:solidFill>
                <a:srgbClr val="002060"/>
              </a:solidFill>
              <a:latin typeface="仿宋" charset="0"/>
              <a:ea typeface="仿宋" charset="0"/>
            </a:endParaRPr>
          </a:p>
          <a:p>
            <a:pPr>
              <a:lnSpc>
                <a:spcPct val="150000"/>
              </a:lnSpc>
            </a:pPr>
            <a:r>
              <a:rPr altLang="zh-CN" b="1" dirty="0" smtClean="0">
                <a:solidFill>
                  <a:srgbClr val="002060"/>
                </a:solidFill>
                <a:latin typeface="仿宋" charset="0"/>
                <a:ea typeface="仿宋" charset="0"/>
              </a:rPr>
              <a:t>  A</a:t>
            </a:r>
            <a:r>
              <a:rPr lang="en-US" b="1" dirty="0" smtClean="0">
                <a:solidFill>
                  <a:srgbClr val="002060"/>
                </a:solidFill>
                <a:latin typeface="仿宋" charset="0"/>
                <a:ea typeface="仿宋" charset="0"/>
              </a:rPr>
              <a:t>.</a:t>
            </a:r>
            <a:r>
              <a:rPr altLang="zh-CN" b="1" dirty="0" smtClean="0">
                <a:solidFill>
                  <a:srgbClr val="002060"/>
                </a:solidFill>
                <a:latin typeface="仿宋" charset="0"/>
                <a:ea typeface="仿宋" charset="0"/>
              </a:rPr>
              <a:t>对立统一</a:t>
            </a:r>
            <a:r>
              <a:rPr lang="zh-CN" b="1" dirty="0" smtClean="0">
                <a:solidFill>
                  <a:srgbClr val="002060"/>
                </a:solidFill>
                <a:latin typeface="仿宋" charset="0"/>
                <a:ea typeface="仿宋" charset="0"/>
              </a:rPr>
              <a:t>规律</a:t>
            </a:r>
            <a:r>
              <a:rPr altLang="zh-CN" b="1" dirty="0" smtClean="0">
                <a:solidFill>
                  <a:srgbClr val="002060"/>
                </a:solidFill>
                <a:latin typeface="仿宋" charset="0"/>
                <a:ea typeface="仿宋" charset="0"/>
              </a:rPr>
              <a:t>    B</a:t>
            </a:r>
            <a:r>
              <a:rPr lang="en-US" b="1" dirty="0" smtClean="0">
                <a:solidFill>
                  <a:srgbClr val="002060"/>
                </a:solidFill>
                <a:latin typeface="仿宋" charset="0"/>
                <a:ea typeface="仿宋" charset="0"/>
              </a:rPr>
              <a:t>.</a:t>
            </a:r>
            <a:r>
              <a:rPr altLang="zh-CN" b="1" dirty="0" smtClean="0">
                <a:solidFill>
                  <a:srgbClr val="002060"/>
                </a:solidFill>
                <a:latin typeface="仿宋" charset="0"/>
                <a:ea typeface="仿宋" charset="0"/>
              </a:rPr>
              <a:t>质量互变</a:t>
            </a:r>
            <a:r>
              <a:rPr lang="zh-CN" b="1" dirty="0" smtClean="0">
                <a:solidFill>
                  <a:srgbClr val="002060"/>
                </a:solidFill>
                <a:latin typeface="仿宋" charset="0"/>
                <a:ea typeface="仿宋" charset="0"/>
              </a:rPr>
              <a:t>规律</a:t>
            </a:r>
            <a:r>
              <a:rPr altLang="zh-CN" b="1" dirty="0" smtClean="0">
                <a:solidFill>
                  <a:srgbClr val="002060"/>
                </a:solidFill>
                <a:latin typeface="仿宋" charset="0"/>
                <a:ea typeface="仿宋" charset="0"/>
              </a:rPr>
              <a:t>   </a:t>
            </a:r>
            <a:endParaRPr altLang="zh-CN" b="1" dirty="0" smtClean="0">
              <a:solidFill>
                <a:srgbClr val="002060"/>
              </a:solidFill>
              <a:latin typeface="仿宋" charset="0"/>
              <a:ea typeface="仿宋" charset="0"/>
            </a:endParaRPr>
          </a:p>
          <a:p>
            <a:pPr>
              <a:lnSpc>
                <a:spcPct val="150000"/>
              </a:lnSpc>
            </a:pPr>
            <a:r>
              <a:rPr altLang="zh-CN" b="1" dirty="0" smtClean="0">
                <a:solidFill>
                  <a:srgbClr val="002060"/>
                </a:solidFill>
                <a:latin typeface="仿宋" charset="0"/>
                <a:ea typeface="仿宋" charset="0"/>
              </a:rPr>
              <a:t>  C</a:t>
            </a:r>
            <a:r>
              <a:rPr lang="en-US" b="1" dirty="0" smtClean="0">
                <a:solidFill>
                  <a:srgbClr val="002060"/>
                </a:solidFill>
                <a:latin typeface="仿宋" charset="0"/>
                <a:ea typeface="仿宋" charset="0"/>
              </a:rPr>
              <a:t>.</a:t>
            </a:r>
            <a:r>
              <a:rPr altLang="zh-CN" b="1" dirty="0" smtClean="0">
                <a:solidFill>
                  <a:srgbClr val="002060"/>
                </a:solidFill>
                <a:latin typeface="仿宋" charset="0"/>
                <a:ea typeface="仿宋" charset="0"/>
              </a:rPr>
              <a:t>否定之否定</a:t>
            </a:r>
            <a:r>
              <a:rPr lang="zh-CN" b="1" dirty="0" smtClean="0">
                <a:solidFill>
                  <a:srgbClr val="002060"/>
                </a:solidFill>
                <a:latin typeface="仿宋" charset="0"/>
                <a:ea typeface="仿宋" charset="0"/>
              </a:rPr>
              <a:t>规律</a:t>
            </a:r>
            <a:r>
              <a:rPr altLang="zh-CN" b="1" dirty="0" smtClean="0">
                <a:solidFill>
                  <a:srgbClr val="002060"/>
                </a:solidFill>
                <a:latin typeface="仿宋" charset="0"/>
                <a:ea typeface="仿宋" charset="0"/>
              </a:rPr>
              <a:t>   D</a:t>
            </a:r>
            <a:r>
              <a:rPr lang="en-US" b="1" dirty="0" smtClean="0">
                <a:solidFill>
                  <a:srgbClr val="002060"/>
                </a:solidFill>
                <a:latin typeface="仿宋" charset="0"/>
                <a:ea typeface="仿宋" charset="0"/>
              </a:rPr>
              <a:t>.</a:t>
            </a:r>
            <a:r>
              <a:rPr altLang="zh-CN" b="1" dirty="0" smtClean="0">
                <a:solidFill>
                  <a:srgbClr val="002060"/>
                </a:solidFill>
                <a:latin typeface="仿宋" charset="0"/>
                <a:ea typeface="仿宋" charset="0"/>
              </a:rPr>
              <a:t>时空</a:t>
            </a:r>
            <a:r>
              <a:rPr lang="zh-CN" b="1" dirty="0" smtClean="0">
                <a:solidFill>
                  <a:srgbClr val="002060"/>
                </a:solidFill>
                <a:latin typeface="仿宋" charset="0"/>
                <a:ea typeface="仿宋" charset="0"/>
              </a:rPr>
              <a:t>规律</a:t>
            </a:r>
            <a:endParaRPr lang="zh-CN" b="1" dirty="0" smtClean="0">
              <a:solidFill>
                <a:srgbClr val="002060"/>
              </a:solidFill>
              <a:latin typeface="仿宋" charset="0"/>
              <a:ea typeface="仿宋" charset="0"/>
            </a:endParaRPr>
          </a:p>
          <a:p>
            <a:pPr>
              <a:lnSpc>
                <a:spcPct val="150000"/>
              </a:lnSpc>
            </a:pPr>
            <a:endParaRPr altLang="zh-CN" b="1" dirty="0" smtClean="0">
              <a:solidFill>
                <a:srgbClr val="002060"/>
              </a:solidFill>
              <a:latin typeface="仿宋" charset="0"/>
              <a:ea typeface="仿宋" charset="0"/>
            </a:endParaRPr>
          </a:p>
          <a:p>
            <a:pPr>
              <a:lnSpc>
                <a:spcPct val="150000"/>
              </a:lnSpc>
            </a:pPr>
            <a:r>
              <a:rPr lang="zh-CN" altLang="en-US" b="1" dirty="0">
                <a:solidFill>
                  <a:srgbClr val="002060"/>
                </a:solidFill>
                <a:latin typeface="仿宋" charset="0"/>
                <a:ea typeface="仿宋" charset="0"/>
              </a:rPr>
              <a:t>（</a:t>
            </a:r>
            <a:r>
              <a:rPr lang="en-US" altLang="zh-CN" b="1" dirty="0">
                <a:solidFill>
                  <a:srgbClr val="002060"/>
                </a:solidFill>
                <a:latin typeface="仿宋" charset="0"/>
                <a:ea typeface="仿宋" charset="0"/>
              </a:rPr>
              <a:t>2014</a:t>
            </a:r>
            <a:r>
              <a:rPr lang="zh-CN" altLang="en-US" b="1" dirty="0">
                <a:solidFill>
                  <a:srgbClr val="002060"/>
                </a:solidFill>
                <a:latin typeface="仿宋" charset="0"/>
                <a:ea typeface="仿宋" charset="0"/>
              </a:rPr>
              <a:t>·山东青岛崂山区</a:t>
            </a:r>
            <a:r>
              <a:rPr lang="zh-CN" altLang="en-US" b="1" dirty="0">
                <a:solidFill>
                  <a:srgbClr val="002060"/>
                </a:solidFill>
                <a:latin typeface="仿宋" charset="0"/>
                <a:ea typeface="仿宋" charset="0"/>
              </a:rPr>
              <a:t>）马克是主义哲学区别于其他旧哲学的主要区别在于（）</a:t>
            </a:r>
            <a:endParaRPr lang="zh-CN" altLang="en-US" b="1" dirty="0">
              <a:solidFill>
                <a:srgbClr val="002060"/>
              </a:solidFill>
              <a:latin typeface="仿宋" charset="0"/>
              <a:ea typeface="仿宋" charset="0"/>
            </a:endParaRPr>
          </a:p>
          <a:p>
            <a:pPr>
              <a:lnSpc>
                <a:spcPct val="150000"/>
              </a:lnSpc>
            </a:pPr>
            <a:r>
              <a:rPr lang="zh-CN" altLang="en-US" b="1" dirty="0">
                <a:solidFill>
                  <a:srgbClr val="002060"/>
                </a:solidFill>
                <a:latin typeface="仿宋" charset="0"/>
                <a:ea typeface="仿宋" charset="0"/>
              </a:rPr>
              <a:t>   A阶级性  B群众性  </a:t>
            </a:r>
            <a:endParaRPr lang="zh-CN" altLang="en-US" b="1" dirty="0">
              <a:solidFill>
                <a:srgbClr val="002060"/>
              </a:solidFill>
              <a:latin typeface="仿宋" charset="0"/>
              <a:ea typeface="仿宋" charset="0"/>
            </a:endParaRPr>
          </a:p>
          <a:p>
            <a:pPr>
              <a:lnSpc>
                <a:spcPct val="150000"/>
              </a:lnSpc>
            </a:pPr>
            <a:r>
              <a:rPr lang="zh-CN" altLang="en-US" b="1" dirty="0">
                <a:solidFill>
                  <a:srgbClr val="002060"/>
                </a:solidFill>
                <a:latin typeface="仿宋" charset="0"/>
                <a:ea typeface="仿宋" charset="0"/>
              </a:rPr>
              <a:t>   C革命性  D实践性</a:t>
            </a:r>
            <a:endParaRPr lang="zh-CN" altLang="en-US" b="1" dirty="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bldLvl="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毛泽东思想</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683568" y="2708920"/>
            <a:ext cx="7920880" cy="2308324"/>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1</a:t>
            </a:r>
            <a:r>
              <a:rPr lang="zh-CN" altLang="en-US" sz="2400" b="1" dirty="0" smtClean="0">
                <a:solidFill>
                  <a:srgbClr val="002060"/>
                </a:solidFill>
                <a:ea typeface="宋体" pitchFamily="2" charset="-122"/>
              </a:rPr>
              <a:t>）概述（毛泽东思想的提出和形成过程）</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2</a:t>
            </a:r>
            <a:r>
              <a:rPr lang="zh-CN" altLang="en-US" sz="2400" b="1" dirty="0" smtClean="0">
                <a:solidFill>
                  <a:srgbClr val="002060"/>
                </a:solidFill>
                <a:ea typeface="宋体" pitchFamily="2" charset="-122"/>
              </a:rPr>
              <a:t>）新民主主义革命时期（总路线、总纲领、三大法宝）</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3</a:t>
            </a:r>
            <a:r>
              <a:rPr lang="zh-CN" altLang="en-US" sz="2400" b="1" dirty="0" smtClean="0">
                <a:solidFill>
                  <a:srgbClr val="002060"/>
                </a:solidFill>
                <a:ea typeface="宋体" pitchFamily="2" charset="-122"/>
              </a:rPr>
              <a:t>）社会主义改造时期</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4</a:t>
            </a:r>
            <a:r>
              <a:rPr lang="zh-CN" altLang="en-US" sz="2400" b="1" dirty="0" smtClean="0">
                <a:solidFill>
                  <a:srgbClr val="002060"/>
                </a:solidFill>
                <a:ea typeface="宋体" pitchFamily="2" charset="-122"/>
              </a:rPr>
              <a:t>）社会主义建设时期</a:t>
            </a:r>
            <a:endParaRPr lang="zh-CN" altLang="zh-CN" sz="2400" b="1" dirty="0">
              <a:solidFill>
                <a:srgbClr val="00206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毛泽东思想</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611813" y="2997210"/>
            <a:ext cx="7560840" cy="1463040"/>
          </a:xfrm>
          <a:prstGeom prst="rect">
            <a:avLst/>
          </a:prstGeom>
          <a:noFill/>
          <a:ln w="9525">
            <a:noFill/>
            <a:miter lim="800000"/>
          </a:ln>
        </p:spPr>
        <p:txBody>
          <a:bodyPr wrap="square">
            <a:spAutoFit/>
          </a:bodyPr>
          <a:lstStyle/>
          <a:p>
            <a:pPr>
              <a:lnSpc>
                <a:spcPct val="150000"/>
              </a:lnSpc>
            </a:pPr>
            <a:r>
              <a:rPr lang="zh-CN" sz="2000" b="1" dirty="0" smtClean="0">
                <a:solidFill>
                  <a:srgbClr val="002060"/>
                </a:solidFill>
                <a:latin typeface="仿宋" charset="0"/>
                <a:ea typeface="仿宋" charset="0"/>
              </a:rPr>
              <a:t>（</a:t>
            </a:r>
            <a:r>
              <a:rPr lang="en-US" altLang="zh-CN" sz="2000" b="1" dirty="0" smtClean="0">
                <a:solidFill>
                  <a:srgbClr val="002060"/>
                </a:solidFill>
                <a:latin typeface="仿宋" charset="0"/>
                <a:ea typeface="仿宋" charset="0"/>
              </a:rPr>
              <a:t>2014</a:t>
            </a:r>
            <a:r>
              <a:rPr lang="zh-CN" altLang="en-US" sz="2000" b="1" dirty="0" smtClean="0">
                <a:solidFill>
                  <a:srgbClr val="002060"/>
                </a:solidFill>
                <a:latin typeface="仿宋" charset="0"/>
                <a:ea typeface="仿宋" charset="0"/>
              </a:rPr>
              <a:t>·黑龙江齐齐哈尔</a:t>
            </a:r>
            <a:r>
              <a:rPr lang="zh-CN" sz="2000" b="1" dirty="0" smtClean="0">
                <a:solidFill>
                  <a:srgbClr val="002060"/>
                </a:solidFill>
                <a:latin typeface="仿宋" charset="0"/>
                <a:ea typeface="仿宋" charset="0"/>
              </a:rPr>
              <a:t>）</a:t>
            </a:r>
            <a:r>
              <a:rPr altLang="zh-CN" sz="2000" b="1" dirty="0" smtClean="0">
                <a:solidFill>
                  <a:srgbClr val="002060"/>
                </a:solidFill>
                <a:latin typeface="仿宋" charset="0"/>
                <a:ea typeface="仿宋" charset="0"/>
              </a:rPr>
              <a:t>下列不属于我党“三大</a:t>
            </a:r>
            <a:r>
              <a:rPr lang="zh-CN" sz="2000" b="1" dirty="0" smtClean="0">
                <a:solidFill>
                  <a:srgbClr val="002060"/>
                </a:solidFill>
                <a:latin typeface="仿宋" charset="0"/>
                <a:ea typeface="仿宋" charset="0"/>
              </a:rPr>
              <a:t>作风</a:t>
            </a:r>
            <a:r>
              <a:rPr altLang="zh-CN" sz="2000" b="1" dirty="0" smtClean="0">
                <a:solidFill>
                  <a:srgbClr val="002060"/>
                </a:solidFill>
                <a:latin typeface="仿宋" charset="0"/>
                <a:ea typeface="仿宋" charset="0"/>
              </a:rPr>
              <a:t>”的是（）</a:t>
            </a:r>
            <a:endParaRPr altLang="zh-CN" sz="2000" b="1" dirty="0" smtClean="0">
              <a:solidFill>
                <a:srgbClr val="002060"/>
              </a:solidFill>
              <a:latin typeface="仿宋" charset="0"/>
              <a:ea typeface="仿宋" charset="0"/>
            </a:endParaRPr>
          </a:p>
          <a:p>
            <a:pPr>
              <a:lnSpc>
                <a:spcPct val="150000"/>
              </a:lnSpc>
            </a:pPr>
            <a:r>
              <a:rPr altLang="zh-CN" sz="2000" b="1" dirty="0" smtClean="0">
                <a:solidFill>
                  <a:srgbClr val="002060"/>
                </a:solidFill>
                <a:latin typeface="仿宋" charset="0"/>
                <a:ea typeface="仿宋" charset="0"/>
              </a:rPr>
              <a:t>A、理论联系实际  B、密切联系群众  </a:t>
            </a:r>
            <a:endParaRPr altLang="zh-CN" sz="2000" b="1" dirty="0" smtClean="0">
              <a:solidFill>
                <a:srgbClr val="002060"/>
              </a:solidFill>
              <a:latin typeface="仿宋" charset="0"/>
              <a:ea typeface="仿宋" charset="0"/>
            </a:endParaRPr>
          </a:p>
          <a:p>
            <a:pPr>
              <a:lnSpc>
                <a:spcPct val="150000"/>
              </a:lnSpc>
            </a:pPr>
            <a:r>
              <a:rPr altLang="zh-CN" sz="2000" b="1" dirty="0" smtClean="0">
                <a:solidFill>
                  <a:srgbClr val="002060"/>
                </a:solidFill>
                <a:latin typeface="仿宋" charset="0"/>
                <a:ea typeface="仿宋" charset="0"/>
              </a:rPr>
              <a:t>C、革命乐观主义精神 D、批评与自我批评</a:t>
            </a:r>
            <a:endParaRPr altLang="zh-CN" sz="2000" b="1" dirty="0" smtClean="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7931224"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中国特色社会主义理论体系</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0" y="2852936"/>
            <a:ext cx="9361040" cy="2286000"/>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1</a:t>
            </a:r>
            <a:r>
              <a:rPr lang="zh-CN" altLang="en-US" sz="2400" b="1" dirty="0" smtClean="0">
                <a:solidFill>
                  <a:srgbClr val="002060"/>
                </a:solidFill>
                <a:ea typeface="宋体" pitchFamily="2" charset="-122"/>
              </a:rPr>
              <a:t>）概述（邓论、三个代表、科学发展观）</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2</a:t>
            </a:r>
            <a:r>
              <a:rPr lang="zh-CN" altLang="en-US" sz="2400" b="1" dirty="0" smtClean="0">
                <a:solidFill>
                  <a:srgbClr val="002060"/>
                </a:solidFill>
                <a:ea typeface="宋体" pitchFamily="2" charset="-122"/>
              </a:rPr>
              <a:t>）中特基本原理（思想路线理论、本质、初级阶段、改革开放）</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3</a:t>
            </a:r>
            <a:r>
              <a:rPr lang="zh-CN" altLang="en-US" sz="2400" b="1" dirty="0" smtClean="0">
                <a:solidFill>
                  <a:srgbClr val="002060"/>
                </a:solidFill>
                <a:ea typeface="宋体" pitchFamily="2" charset="-122"/>
              </a:rPr>
              <a:t>）现代化建设总布局（五位一体）</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4</a:t>
            </a:r>
            <a:r>
              <a:rPr lang="zh-CN" altLang="en-US" sz="2400" b="1" dirty="0" smtClean="0">
                <a:solidFill>
                  <a:srgbClr val="002060"/>
                </a:solidFill>
                <a:ea typeface="宋体" pitchFamily="2" charset="-122"/>
              </a:rPr>
              <a:t>）现代化建设的实现条件（统一、外交、领导和依靠力量）</a:t>
            </a:r>
            <a:endParaRPr lang="zh-CN" altLang="en-US" sz="2400" b="1" dirty="0" smtClean="0">
              <a:solidFill>
                <a:srgbClr val="002060"/>
              </a:solidFill>
              <a:ea typeface="宋体"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7931224"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中国特色社会主义理论体系</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1043940" y="2205355"/>
            <a:ext cx="6774180" cy="1463040"/>
          </a:xfrm>
          <a:prstGeom prst="rect">
            <a:avLst/>
          </a:prstGeom>
          <a:noFill/>
          <a:ln w="9525">
            <a:noFill/>
            <a:miter lim="800000"/>
          </a:ln>
        </p:spPr>
        <p:txBody>
          <a:bodyPr wrap="square">
            <a:spAutoFit/>
          </a:bodyPr>
          <a:lstStyle/>
          <a:p>
            <a:r>
              <a:rPr altLang="zh-CN" b="1" dirty="0" smtClean="0">
                <a:solidFill>
                  <a:srgbClr val="002060"/>
                </a:solidFill>
                <a:latin typeface="仿宋" charset="0"/>
                <a:ea typeface="仿宋" charset="0"/>
              </a:rPr>
              <a:t>中共十八大报告提出，到（   ），实现国内生产总值和城乡居民人均收入比2010年翻一番，这是中共首次明确提出居民收入倍增目标。</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A.2015年   B.2020年   C.2025年   D.2030年</a:t>
            </a:r>
            <a:r>
              <a:rPr lang="en-US" altLang="zh-CN" b="1" dirty="0" smtClean="0">
                <a:solidFill>
                  <a:srgbClr val="002060"/>
                </a:solidFill>
                <a:latin typeface="仿宋" charset="0"/>
                <a:ea typeface="仿宋" charset="0"/>
              </a:rPr>
              <a:t>                   D. </a:t>
            </a:r>
            <a:r>
              <a:rPr lang="zh-CN" altLang="zh-CN" b="1" dirty="0" smtClean="0">
                <a:solidFill>
                  <a:srgbClr val="002060"/>
                </a:solidFill>
                <a:latin typeface="仿宋" charset="0"/>
                <a:ea typeface="仿宋" charset="0"/>
              </a:rPr>
              <a:t>社会和谐</a:t>
            </a:r>
            <a:endParaRPr lang="zh-CN" altLang="zh-CN" b="1" dirty="0">
              <a:solidFill>
                <a:srgbClr val="002060"/>
              </a:solidFill>
              <a:latin typeface="仿宋" charset="0"/>
              <a:ea typeface="仿宋" charset="0"/>
            </a:endParaRPr>
          </a:p>
        </p:txBody>
      </p:sp>
      <p:sp>
        <p:nvSpPr>
          <p:cNvPr id="9" name="TextBox 6"/>
          <p:cNvSpPr txBox="1">
            <a:spLocks noChangeArrowheads="1"/>
          </p:cNvSpPr>
          <p:nvPr/>
        </p:nvSpPr>
        <p:spPr bwMode="auto">
          <a:xfrm>
            <a:off x="971550" y="3861435"/>
            <a:ext cx="7883525" cy="2560320"/>
          </a:xfrm>
          <a:prstGeom prst="rect">
            <a:avLst/>
          </a:prstGeom>
          <a:noFill/>
          <a:ln w="9525">
            <a:noFill/>
            <a:miter lim="800000"/>
          </a:ln>
        </p:spPr>
        <p:txBody>
          <a:bodyPr wrap="square">
            <a:spAutoFit/>
          </a:bodyPr>
          <a:lstStyle/>
          <a:p>
            <a:r>
              <a:rPr lang="zh-CN" altLang="zh-CN" b="1" dirty="0" smtClean="0">
                <a:solidFill>
                  <a:srgbClr val="002060"/>
                </a:solidFill>
                <a:latin typeface="仿宋" charset="0"/>
                <a:ea typeface="仿宋" charset="0"/>
              </a:rPr>
              <a:t>新形势下</a:t>
            </a:r>
            <a:r>
              <a:rPr lang="en-US" altLang="zh-CN" b="1" dirty="0" smtClean="0">
                <a:solidFill>
                  <a:srgbClr val="002060"/>
                </a:solidFill>
                <a:latin typeface="仿宋" charset="0"/>
                <a:ea typeface="仿宋" charset="0"/>
              </a:rPr>
              <a:t>(  )</a:t>
            </a:r>
            <a:r>
              <a:rPr lang="zh-CN" altLang="zh-CN" b="1" dirty="0" smtClean="0">
                <a:solidFill>
                  <a:srgbClr val="002060"/>
                </a:solidFill>
                <a:latin typeface="仿宋" charset="0"/>
                <a:ea typeface="仿宋" charset="0"/>
              </a:rPr>
              <a:t>危险，能力不足危险，脱离群众危险，消极腐化危险更加尖锐的摆在党的面前，对于执政党最大的危险是</a:t>
            </a:r>
            <a:r>
              <a:rPr lang="en-US" altLang="zh-CN" b="1" dirty="0" smtClean="0">
                <a:solidFill>
                  <a:srgbClr val="002060"/>
                </a:solidFill>
                <a:latin typeface="仿宋" charset="0"/>
                <a:ea typeface="仿宋" charset="0"/>
              </a:rPr>
              <a:t>(  )</a:t>
            </a:r>
            <a:r>
              <a:rPr lang="zh-CN" altLang="zh-CN" b="1" dirty="0" smtClean="0">
                <a:solidFill>
                  <a:srgbClr val="002060"/>
                </a:solidFill>
                <a:latin typeface="仿宋" charset="0"/>
                <a:ea typeface="仿宋" charset="0"/>
              </a:rPr>
              <a:t>。</a:t>
            </a:r>
            <a:endParaRPr lang="zh-CN" altLang="zh-CN" b="1" dirty="0" smtClean="0">
              <a:solidFill>
                <a:srgbClr val="002060"/>
              </a:solidFill>
              <a:latin typeface="仿宋" charset="0"/>
              <a:ea typeface="仿宋" charset="0"/>
            </a:endParaRPr>
          </a:p>
          <a:p>
            <a:r>
              <a:rPr lang="en-US" altLang="zh-CN" b="1" dirty="0" smtClean="0">
                <a:solidFill>
                  <a:srgbClr val="002060"/>
                </a:solidFill>
                <a:latin typeface="仿宋" charset="0"/>
                <a:ea typeface="仿宋" charset="0"/>
              </a:rPr>
              <a:t>  A. </a:t>
            </a:r>
            <a:r>
              <a:rPr lang="zh-CN" altLang="zh-CN" b="1" dirty="0" smtClean="0">
                <a:solidFill>
                  <a:srgbClr val="002060"/>
                </a:solidFill>
                <a:latin typeface="仿宋" charset="0"/>
                <a:ea typeface="仿宋" charset="0"/>
              </a:rPr>
              <a:t>信仰迷失、西方敌对势力破坏</a:t>
            </a:r>
            <a:endParaRPr lang="zh-CN" altLang="zh-CN" b="1" dirty="0" smtClean="0">
              <a:solidFill>
                <a:srgbClr val="002060"/>
              </a:solidFill>
              <a:latin typeface="仿宋" charset="0"/>
              <a:ea typeface="仿宋" charset="0"/>
            </a:endParaRPr>
          </a:p>
          <a:p>
            <a:r>
              <a:rPr lang="en-US" altLang="zh-CN" b="1" dirty="0" smtClean="0">
                <a:solidFill>
                  <a:srgbClr val="002060"/>
                </a:solidFill>
                <a:latin typeface="仿宋" charset="0"/>
                <a:ea typeface="仿宋" charset="0"/>
              </a:rPr>
              <a:t>  B. </a:t>
            </a:r>
            <a:r>
              <a:rPr lang="zh-CN" altLang="zh-CN" b="1" dirty="0" smtClean="0">
                <a:solidFill>
                  <a:srgbClr val="002060"/>
                </a:solidFill>
                <a:latin typeface="仿宋" charset="0"/>
                <a:ea typeface="仿宋" charset="0"/>
              </a:rPr>
              <a:t>精神迷失、能力不足</a:t>
            </a:r>
            <a:endParaRPr lang="zh-CN" altLang="zh-CN" b="1" dirty="0" smtClean="0">
              <a:solidFill>
                <a:srgbClr val="002060"/>
              </a:solidFill>
              <a:latin typeface="仿宋" charset="0"/>
              <a:ea typeface="仿宋" charset="0"/>
            </a:endParaRPr>
          </a:p>
          <a:p>
            <a:r>
              <a:rPr lang="en-US" altLang="zh-CN" b="1" dirty="0" smtClean="0">
                <a:solidFill>
                  <a:srgbClr val="002060"/>
                </a:solidFill>
                <a:latin typeface="仿宋" charset="0"/>
                <a:ea typeface="仿宋" charset="0"/>
              </a:rPr>
              <a:t>  C. </a:t>
            </a:r>
            <a:r>
              <a:rPr lang="zh-CN" altLang="zh-CN" b="1" dirty="0" smtClean="0">
                <a:solidFill>
                  <a:srgbClr val="002060"/>
                </a:solidFill>
                <a:latin typeface="仿宋" charset="0"/>
                <a:ea typeface="仿宋" charset="0"/>
              </a:rPr>
              <a:t>道德滑坡、消极腐败</a:t>
            </a:r>
            <a:endParaRPr lang="zh-CN" altLang="zh-CN" b="1" dirty="0" smtClean="0">
              <a:solidFill>
                <a:srgbClr val="002060"/>
              </a:solidFill>
              <a:latin typeface="仿宋" charset="0"/>
              <a:ea typeface="仿宋" charset="0"/>
            </a:endParaRPr>
          </a:p>
          <a:p>
            <a:r>
              <a:rPr lang="en-US" altLang="zh-CN" b="1" dirty="0" smtClean="0">
                <a:solidFill>
                  <a:srgbClr val="002060"/>
                </a:solidFill>
                <a:latin typeface="仿宋" charset="0"/>
                <a:ea typeface="仿宋" charset="0"/>
              </a:rPr>
              <a:t>  D. </a:t>
            </a:r>
            <a:r>
              <a:rPr lang="zh-CN" altLang="zh-CN" b="1" dirty="0" smtClean="0">
                <a:solidFill>
                  <a:srgbClr val="002060"/>
                </a:solidFill>
                <a:latin typeface="仿宋" charset="0"/>
                <a:ea typeface="仿宋" charset="0"/>
              </a:rPr>
              <a:t>精神懈怠、脱离群众</a:t>
            </a:r>
            <a:endParaRPr lang="zh-CN" altLang="zh-CN" b="1" dirty="0" smtClean="0">
              <a:solidFill>
                <a:srgbClr val="002060"/>
              </a:solidFill>
              <a:latin typeface="仿宋" charset="0"/>
              <a:ea typeface="仿宋" charset="0"/>
            </a:endParaRPr>
          </a:p>
          <a:p>
            <a:endParaRPr lang="en-US" altLang="zh-CN" b="1" dirty="0" smtClean="0">
              <a:solidFill>
                <a:srgbClr val="002060"/>
              </a:solidFill>
              <a:latin typeface="仿宋" charset="0"/>
              <a:ea typeface="仿宋" charset="0"/>
            </a:endParaRPr>
          </a:p>
          <a:p>
            <a:endParaRPr lang="en-US" altLang="zh-CN" b="1" dirty="0" smtClean="0">
              <a:solidFill>
                <a:srgbClr val="002060"/>
              </a:solidFill>
              <a:latin typeface="仿宋" charset="0"/>
              <a:ea typeface="仿宋" charset="0"/>
            </a:endParaRPr>
          </a:p>
          <a:p>
            <a:endParaRPr lang="zh-CN" altLang="zh-CN" b="1" dirty="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时事政治</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755576" y="2349257"/>
            <a:ext cx="7272808" cy="2286000"/>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1</a:t>
            </a:r>
            <a:r>
              <a:rPr lang="zh-CN" altLang="en-US" sz="2400" b="1" dirty="0" smtClean="0">
                <a:solidFill>
                  <a:srgbClr val="002060"/>
                </a:solidFill>
                <a:ea typeface="宋体" pitchFamily="2" charset="-122"/>
              </a:rPr>
              <a:t>）政治热点（十八届三中全会、十八届四中全会、十八届五中全会、重要讲话、重要会议、一号文件、政府工作报告等）</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2</a:t>
            </a:r>
            <a:r>
              <a:rPr lang="zh-CN" altLang="en-US" sz="2400" b="1" dirty="0" smtClean="0">
                <a:solidFill>
                  <a:srgbClr val="002060"/>
                </a:solidFill>
                <a:ea typeface="宋体" pitchFamily="2" charset="-122"/>
              </a:rPr>
              <a:t>）时事新闻（国内外大事）</a:t>
            </a:r>
            <a:endParaRPr lang="en-US" altLang="zh-CN" sz="2400" b="1" dirty="0" smtClean="0">
              <a:solidFill>
                <a:srgbClr val="002060"/>
              </a:solidFill>
              <a:ea typeface="宋体" pitchFamily="2" charset="-122"/>
            </a:endParaRPr>
          </a:p>
        </p:txBody>
      </p:sp>
      <p:sp>
        <p:nvSpPr>
          <p:cNvPr id="8" name="TextBox 6"/>
          <p:cNvSpPr txBox="1">
            <a:spLocks noChangeArrowheads="1"/>
          </p:cNvSpPr>
          <p:nvPr/>
        </p:nvSpPr>
        <p:spPr bwMode="auto">
          <a:xfrm>
            <a:off x="1044243" y="4797658"/>
            <a:ext cx="7272808" cy="461665"/>
          </a:xfrm>
          <a:prstGeom prst="rect">
            <a:avLst/>
          </a:prstGeom>
          <a:noFill/>
          <a:ln w="9525">
            <a:noFill/>
            <a:miter lim="800000"/>
          </a:ln>
        </p:spPr>
        <p:txBody>
          <a:bodyPr wrap="square">
            <a:spAutoFit/>
          </a:bodyPr>
          <a:lstStyle/>
          <a:p>
            <a:r>
              <a:rPr lang="zh-CN" altLang="en-US" sz="2400" b="1" dirty="0" smtClean="0">
                <a:solidFill>
                  <a:srgbClr val="002060"/>
                </a:solidFill>
                <a:ea typeface="宋体" pitchFamily="2" charset="-122"/>
              </a:rPr>
              <a:t>科技、会议、人物、地点、周年等</a:t>
            </a:r>
            <a:endParaRPr lang="en-US" altLang="zh-CN" sz="2400" b="1" dirty="0" smtClean="0">
              <a:solidFill>
                <a:srgbClr val="002060"/>
              </a:solidFill>
              <a:ea typeface="宋体"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时事政治</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683821" y="2276867"/>
            <a:ext cx="7272808" cy="3903980"/>
          </a:xfrm>
          <a:prstGeom prst="rect">
            <a:avLst/>
          </a:prstGeom>
          <a:noFill/>
          <a:ln w="9525">
            <a:noFill/>
            <a:miter lim="800000"/>
          </a:ln>
        </p:spPr>
        <p:txBody>
          <a:bodyPr wrap="square">
            <a:spAutoFit/>
          </a:bodyPr>
          <a:lstStyle/>
          <a:p>
            <a:r>
              <a:rPr lang="en-US" altLang="zh-CN" sz="2000" b="1" dirty="0" smtClean="0">
                <a:solidFill>
                  <a:srgbClr val="002060"/>
                </a:solidFill>
              </a:rPr>
              <a:t> </a:t>
            </a:r>
            <a:r>
              <a:rPr altLang="zh-CN" b="1" dirty="0" smtClean="0">
                <a:solidFill>
                  <a:srgbClr val="002060"/>
                </a:solidFill>
                <a:latin typeface="仿宋" charset="0"/>
                <a:ea typeface="仿宋" charset="0"/>
              </a:rPr>
              <a:t>在十八届四中全会上确定将每年十二月四日定为（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A.国家宪法日   B.国家法治日   C.国家财政日   D.反腐倡廉日</a:t>
            </a:r>
            <a:endParaRPr altLang="zh-CN" b="1" dirty="0" smtClean="0">
              <a:solidFill>
                <a:srgbClr val="002060"/>
              </a:solidFill>
              <a:latin typeface="仿宋" charset="0"/>
              <a:ea typeface="仿宋" charset="0"/>
            </a:endParaRPr>
          </a:p>
          <a:p>
            <a:endParaRPr altLang="zh-CN" sz="1600"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2015年是中国人民抗日战争暨世界反法西斯战争胜利（  ）周年。为使全国人民广泛参与中央及各地区各部门举行的纪念活动，2015年9月3日全国放假1天。</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A.60    B.65    C.70    D.80</a:t>
            </a:r>
            <a:endParaRPr altLang="zh-CN" b="1" dirty="0" smtClean="0">
              <a:solidFill>
                <a:srgbClr val="002060"/>
              </a:solidFill>
              <a:latin typeface="仿宋" charset="0"/>
              <a:ea typeface="仿宋" charset="0"/>
            </a:endParaRPr>
          </a:p>
          <a:p>
            <a:endParaRPr altLang="zh-CN" sz="1600"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2015年3月14日，国务院办公厅印发《2015年食品安全重点工作安排》，对2015年全国食品安全重点工作作出部署。工作安排坚持问题导向，着力加强源头治理，强化过程监管，完善法律法规，构建统一权威监管体系，提高食品安全治理能力，切实保障（   ）食品安全。</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A.从农田到餐桌    B.从农田到市场</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C.从生产到市场    D.从生产到消费</a:t>
            </a:r>
            <a:endParaRPr altLang="zh-CN" b="1" dirty="0" smtClean="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法律知识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971600" y="2420888"/>
            <a:ext cx="7272808" cy="2834640"/>
          </a:xfrm>
          <a:prstGeom prst="rect">
            <a:avLst/>
          </a:prstGeom>
          <a:noFill/>
          <a:ln w="9525">
            <a:noFill/>
            <a:miter lim="800000"/>
          </a:ln>
        </p:spPr>
        <p:txBody>
          <a:bodyPr wrap="square">
            <a:spAutoFit/>
          </a:bodyPr>
          <a:lstStyle/>
          <a:p>
            <a:pPr>
              <a:lnSpc>
                <a:spcPct val="150000"/>
              </a:lnSpc>
            </a:pPr>
            <a:r>
              <a:rPr lang="zh-CN" altLang="en-US" sz="2000" b="1" dirty="0" smtClean="0">
                <a:solidFill>
                  <a:srgbClr val="002060"/>
                </a:solidFill>
                <a:ea typeface="宋体" pitchFamily="2" charset="-122"/>
              </a:rPr>
              <a:t>法理</a:t>
            </a:r>
            <a:endParaRPr lang="en-US" altLang="zh-CN" sz="2000" b="1" dirty="0" smtClean="0">
              <a:solidFill>
                <a:srgbClr val="002060"/>
              </a:solidFill>
              <a:ea typeface="宋体" pitchFamily="2" charset="-122"/>
            </a:endParaRPr>
          </a:p>
          <a:p>
            <a:pPr>
              <a:lnSpc>
                <a:spcPct val="150000"/>
              </a:lnSpc>
            </a:pPr>
            <a:r>
              <a:rPr lang="zh-CN" altLang="en-US" sz="2000" b="1" u="sng" dirty="0" smtClean="0">
                <a:solidFill>
                  <a:srgbClr val="002060"/>
                </a:solidFill>
                <a:ea typeface="宋体" pitchFamily="2" charset="-122"/>
              </a:rPr>
              <a:t>宪法（公民的权利和义务、国家机构）</a:t>
            </a:r>
            <a:endParaRPr lang="zh-CN" altLang="en-US" sz="2000" b="1" u="sng" dirty="0" smtClean="0">
              <a:solidFill>
                <a:srgbClr val="002060"/>
              </a:solidFill>
              <a:ea typeface="宋体" pitchFamily="2" charset="-122"/>
            </a:endParaRPr>
          </a:p>
          <a:p>
            <a:pPr>
              <a:lnSpc>
                <a:spcPct val="150000"/>
              </a:lnSpc>
            </a:pPr>
            <a:r>
              <a:rPr lang="zh-CN" altLang="en-US" sz="2000" b="1" u="sng" dirty="0" smtClean="0">
                <a:solidFill>
                  <a:srgbClr val="002060"/>
                </a:solidFill>
                <a:ea typeface="宋体" pitchFamily="2" charset="-122"/>
              </a:rPr>
              <a:t>民法（合同、侵权责任、物权）</a:t>
            </a:r>
            <a:endParaRPr lang="zh-CN" altLang="en-US" sz="2000" b="1" u="sng" dirty="0" smtClean="0">
              <a:solidFill>
                <a:srgbClr val="002060"/>
              </a:solidFill>
              <a:ea typeface="宋体" pitchFamily="2" charset="-122"/>
            </a:endParaRPr>
          </a:p>
          <a:p>
            <a:pPr>
              <a:lnSpc>
                <a:spcPct val="150000"/>
              </a:lnSpc>
            </a:pPr>
            <a:r>
              <a:rPr lang="zh-CN" altLang="en-US" sz="2000" b="1" dirty="0" smtClean="0">
                <a:solidFill>
                  <a:srgbClr val="002060"/>
                </a:solidFill>
                <a:ea typeface="宋体" pitchFamily="2" charset="-122"/>
              </a:rPr>
              <a:t>行政法和刑诉（行政诉讼、行政复议、行政处罚）</a:t>
            </a:r>
            <a:endParaRPr lang="en-US" altLang="zh-CN" sz="2000" b="1" dirty="0" smtClean="0">
              <a:solidFill>
                <a:srgbClr val="002060"/>
              </a:solidFill>
              <a:ea typeface="宋体" pitchFamily="2" charset="-122"/>
            </a:endParaRPr>
          </a:p>
          <a:p>
            <a:pPr>
              <a:lnSpc>
                <a:spcPct val="150000"/>
              </a:lnSpc>
            </a:pPr>
            <a:r>
              <a:rPr lang="zh-CN" altLang="en-US" sz="2000" b="1" u="sng" dirty="0" smtClean="0">
                <a:solidFill>
                  <a:srgbClr val="002060"/>
                </a:solidFill>
                <a:ea typeface="宋体" pitchFamily="2" charset="-122"/>
              </a:rPr>
              <a:t>刑法（犯罪排除事由、刑罚）</a:t>
            </a:r>
            <a:endParaRPr lang="en-US" altLang="zh-CN" sz="2000" b="1" u="sng" dirty="0" smtClean="0">
              <a:solidFill>
                <a:srgbClr val="002060"/>
              </a:solidFill>
              <a:ea typeface="宋体" pitchFamily="2" charset="-122"/>
            </a:endParaRPr>
          </a:p>
          <a:p>
            <a:pPr>
              <a:lnSpc>
                <a:spcPct val="150000"/>
              </a:lnSpc>
            </a:pPr>
            <a:r>
              <a:rPr lang="zh-CN" altLang="en-US" sz="2000" b="1" dirty="0" smtClean="0">
                <a:solidFill>
                  <a:srgbClr val="002060"/>
                </a:solidFill>
                <a:ea typeface="宋体" pitchFamily="2" charset="-122"/>
              </a:rPr>
              <a:t>劳动法律制度</a:t>
            </a:r>
            <a:endParaRPr lang="zh-CN" altLang="en-US" sz="2000" b="1" dirty="0" smtClean="0">
              <a:solidFill>
                <a:srgbClr val="002060"/>
              </a:solidFill>
              <a:ea typeface="宋体"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法律知识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683821" y="2276867"/>
            <a:ext cx="7272808" cy="2804160"/>
          </a:xfrm>
          <a:prstGeom prst="rect">
            <a:avLst/>
          </a:prstGeom>
          <a:noFill/>
          <a:ln w="9525">
            <a:noFill/>
            <a:miter lim="800000"/>
          </a:ln>
        </p:spPr>
        <p:txBody>
          <a:bodyPr wrap="square">
            <a:spAutoFit/>
          </a:bodyPr>
          <a:lstStyle/>
          <a:p>
            <a:r>
              <a:rPr lang="zh-CN" b="1" dirty="0" smtClean="0">
                <a:solidFill>
                  <a:srgbClr val="002060"/>
                </a:solidFill>
                <a:latin typeface="仿宋" charset="0"/>
                <a:ea typeface="仿宋" charset="0"/>
              </a:rPr>
              <a:t>以</a:t>
            </a:r>
            <a:r>
              <a:rPr altLang="zh-CN" b="1" dirty="0" smtClean="0">
                <a:solidFill>
                  <a:srgbClr val="002060"/>
                </a:solidFill>
                <a:latin typeface="仿宋" charset="0"/>
                <a:ea typeface="仿宋" charset="0"/>
              </a:rPr>
              <a:t>下属于我国《继承法》规定第一顺序继承人的是（）</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A、父母     B、兄弟姐妹  C、祖父母    D、外祖父母</a:t>
            </a:r>
            <a:endParaRPr altLang="zh-CN" b="1" dirty="0" smtClean="0">
              <a:solidFill>
                <a:srgbClr val="002060"/>
              </a:solidFill>
              <a:latin typeface="仿宋" charset="0"/>
              <a:ea typeface="仿宋" charset="0"/>
            </a:endParaRPr>
          </a:p>
          <a:p>
            <a:endParaRPr altLang="zh-CN" sz="1600"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公民的主要政治权利是（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A.选举权和被选举权             B.劳动权和休息权</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C.建议权和批评权               D.监督权和被监督权</a:t>
            </a:r>
            <a:endParaRPr altLang="zh-CN" b="1" dirty="0" smtClean="0">
              <a:solidFill>
                <a:srgbClr val="002060"/>
              </a:solidFill>
              <a:latin typeface="仿宋" charset="0"/>
              <a:ea typeface="仿宋" charset="0"/>
            </a:endParaRPr>
          </a:p>
          <a:p>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决定公民行为能力的主要因素是（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A.能否独立生活    B.身体有无残疾</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C.有无犯罪记录    D.智力是否正常，能否预见自己的行为后果</a:t>
            </a:r>
            <a:endParaRPr altLang="zh-CN" b="1" dirty="0" smtClean="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bldLvl="0" animBg="1" autoUpdateAnimBg="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9"/>
          <p:cNvSpPr txBox="1">
            <a:spLocks noChangeArrowheads="1"/>
          </p:cNvSpPr>
          <p:nvPr/>
        </p:nvSpPr>
        <p:spPr bwMode="auto">
          <a:xfrm>
            <a:off x="683811" y="1413019"/>
            <a:ext cx="6418262" cy="857250"/>
          </a:xfrm>
          <a:prstGeom prst="rect">
            <a:avLst/>
          </a:prstGeom>
          <a:gradFill rotWithShape="1">
            <a:gsLst>
              <a:gs pos="0">
                <a:srgbClr val="767676">
                  <a:alpha val="29999"/>
                </a:srgbClr>
              </a:gs>
              <a:gs pos="100000">
                <a:srgbClr val="FFFFFF">
                  <a:alpha val="29999"/>
                </a:srgbClr>
              </a:gs>
            </a:gsLst>
            <a:lin ang="0" scaled="1"/>
          </a:gradFill>
          <a:ln w="9525">
            <a:miter lim="800000"/>
          </a:ln>
          <a:effectLst/>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pPr marL="342900" indent="-342900" eaLnBrk="0" hangingPunct="0">
              <a:spcBef>
                <a:spcPct val="20000"/>
              </a:spcBef>
              <a:buClr>
                <a:schemeClr val="hlink"/>
              </a:buClr>
              <a:buFont typeface="Wingdings" pitchFamily="2" charset="2"/>
              <a:buChar char="v"/>
            </a:pPr>
            <a:r>
              <a:rPr lang="zh-CN" altLang="en-US" sz="3200" b="1" dirty="0" smtClean="0">
                <a:solidFill>
                  <a:srgbClr val="002060"/>
                </a:solidFill>
                <a:latin typeface="微软雅黑" pitchFamily="34" charset="-122"/>
                <a:ea typeface="微软雅黑" pitchFamily="34" charset="-122"/>
              </a:rPr>
              <a:t>一</a:t>
            </a:r>
            <a:r>
              <a:rPr lang="zh-CN" altLang="en-US" sz="3200" b="1" dirty="0" smtClean="0">
                <a:solidFill>
                  <a:srgbClr val="002060"/>
                </a:solidFill>
                <a:latin typeface="微软雅黑" pitchFamily="34" charset="-122"/>
                <a:ea typeface="微软雅黑" pitchFamily="34" charset="-122"/>
              </a:rPr>
              <a:t>   考情分</a:t>
            </a:r>
            <a:r>
              <a:rPr lang="zh-CN" altLang="en-US" sz="3200" b="1" dirty="0">
                <a:solidFill>
                  <a:srgbClr val="002060"/>
                </a:solidFill>
                <a:latin typeface="微软雅黑" pitchFamily="34" charset="-122"/>
                <a:ea typeface="微软雅黑" pitchFamily="34" charset="-122"/>
              </a:rPr>
              <a:t>析</a:t>
            </a:r>
            <a:endParaRPr lang="en-US" altLang="zh-CN" sz="3200" b="1" dirty="0">
              <a:solidFill>
                <a:srgbClr val="002060"/>
              </a:solidFill>
              <a:latin typeface="微软雅黑" pitchFamily="34" charset="-122"/>
              <a:ea typeface="微软雅黑" pitchFamily="34" charset="-122"/>
            </a:endParaRPr>
          </a:p>
        </p:txBody>
      </p:sp>
      <p:sp>
        <p:nvSpPr>
          <p:cNvPr id="9" name="Rectangle 9"/>
          <p:cNvSpPr txBox="1">
            <a:spLocks noChangeArrowheads="1"/>
          </p:cNvSpPr>
          <p:nvPr/>
        </p:nvSpPr>
        <p:spPr bwMode="auto">
          <a:xfrm>
            <a:off x="1907858" y="4725397"/>
            <a:ext cx="6418262" cy="863600"/>
          </a:xfrm>
          <a:prstGeom prst="rect">
            <a:avLst/>
          </a:prstGeom>
          <a:gradFill rotWithShape="1">
            <a:gsLst>
              <a:gs pos="0">
                <a:srgbClr val="767676">
                  <a:alpha val="29999"/>
                </a:srgbClr>
              </a:gs>
              <a:gs pos="100000">
                <a:srgbClr val="FFFFFF">
                  <a:alpha val="29999"/>
                </a:srgbClr>
              </a:gs>
            </a:gsLst>
            <a:lin ang="0" scaled="1"/>
          </a:gradFill>
          <a:ln w="9525">
            <a:miter lim="800000"/>
          </a:ln>
          <a:effectLst/>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pPr marL="342900" indent="-342900" eaLnBrk="0" hangingPunct="0">
              <a:spcBef>
                <a:spcPct val="20000"/>
              </a:spcBef>
              <a:buClr>
                <a:schemeClr val="hlink"/>
              </a:buClr>
              <a:buFont typeface="Wingdings" pitchFamily="2" charset="2"/>
              <a:buChar char="v"/>
            </a:pPr>
            <a:r>
              <a:rPr lang="zh-CN" altLang="en-US" sz="3200" b="1" dirty="0" smtClean="0">
                <a:solidFill>
                  <a:srgbClr val="002060"/>
                </a:solidFill>
                <a:latin typeface="微软雅黑" pitchFamily="34" charset="-122"/>
                <a:ea typeface="微软雅黑" pitchFamily="34" charset="-122"/>
              </a:rPr>
              <a:t>三</a:t>
            </a:r>
            <a:r>
              <a:rPr lang="zh-CN" altLang="en-US" sz="3200" b="1" dirty="0" smtClean="0">
                <a:solidFill>
                  <a:srgbClr val="002060"/>
                </a:solidFill>
                <a:latin typeface="微软雅黑" pitchFamily="34" charset="-122"/>
                <a:ea typeface="微软雅黑" pitchFamily="34" charset="-122"/>
              </a:rPr>
              <a:t>   备</a:t>
            </a:r>
            <a:r>
              <a:rPr lang="zh-CN" altLang="en-US" sz="3200" b="1" dirty="0">
                <a:solidFill>
                  <a:srgbClr val="002060"/>
                </a:solidFill>
                <a:latin typeface="微软雅黑" pitchFamily="34" charset="-122"/>
                <a:ea typeface="微软雅黑" pitchFamily="34" charset="-122"/>
              </a:rPr>
              <a:t>考温馨提示</a:t>
            </a:r>
            <a:endParaRPr lang="zh-CN" altLang="en-US" sz="3200" b="1" dirty="0">
              <a:solidFill>
                <a:srgbClr val="002060"/>
              </a:solidFill>
              <a:latin typeface="微软雅黑" pitchFamily="34" charset="-122"/>
              <a:ea typeface="微软雅黑" pitchFamily="34" charset="-122"/>
            </a:endParaRPr>
          </a:p>
        </p:txBody>
      </p:sp>
      <p:sp>
        <p:nvSpPr>
          <p:cNvPr id="10" name="Rectangle 9"/>
          <p:cNvSpPr txBox="1">
            <a:spLocks noChangeArrowheads="1"/>
          </p:cNvSpPr>
          <p:nvPr/>
        </p:nvSpPr>
        <p:spPr bwMode="auto">
          <a:xfrm>
            <a:off x="1188373" y="3068826"/>
            <a:ext cx="6418262" cy="857250"/>
          </a:xfrm>
          <a:prstGeom prst="rect">
            <a:avLst/>
          </a:prstGeom>
          <a:gradFill rotWithShape="1">
            <a:gsLst>
              <a:gs pos="0">
                <a:srgbClr val="767676">
                  <a:alpha val="29999"/>
                </a:srgbClr>
              </a:gs>
              <a:gs pos="100000">
                <a:srgbClr val="FFFFFF">
                  <a:alpha val="29999"/>
                </a:srgbClr>
              </a:gs>
            </a:gsLst>
            <a:lin ang="0" scaled="1"/>
          </a:gradFill>
          <a:ln w="9525">
            <a:miter lim="800000"/>
          </a:ln>
          <a:effectLst/>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pPr marL="342900" indent="-342900" eaLnBrk="0" hangingPunct="0">
              <a:spcBef>
                <a:spcPct val="20000"/>
              </a:spcBef>
              <a:buClr>
                <a:schemeClr val="hlink"/>
              </a:buClr>
              <a:buFont typeface="Wingdings" pitchFamily="2" charset="2"/>
              <a:buChar char="v"/>
            </a:pPr>
            <a:r>
              <a:rPr lang="zh-CN" altLang="en-US" sz="3200" b="1" dirty="0" smtClean="0">
                <a:solidFill>
                  <a:srgbClr val="002060"/>
                </a:solidFill>
                <a:latin typeface="微软雅黑" pitchFamily="34" charset="-122"/>
                <a:ea typeface="微软雅黑" pitchFamily="34" charset="-122"/>
              </a:rPr>
              <a:t>二</a:t>
            </a:r>
            <a:r>
              <a:rPr lang="zh-CN" altLang="en-US" sz="3200" b="1" dirty="0" smtClean="0">
                <a:solidFill>
                  <a:srgbClr val="002060"/>
                </a:solidFill>
                <a:latin typeface="微软雅黑" pitchFamily="34" charset="-122"/>
                <a:ea typeface="微软雅黑" pitchFamily="34" charset="-122"/>
              </a:rPr>
              <a:t>   备</a:t>
            </a:r>
            <a:r>
              <a:rPr lang="zh-CN" altLang="en-US" sz="3200" b="1" dirty="0">
                <a:solidFill>
                  <a:srgbClr val="002060"/>
                </a:solidFill>
                <a:latin typeface="微软雅黑" pitchFamily="34" charset="-122"/>
                <a:ea typeface="微软雅黑" pitchFamily="34" charset="-122"/>
              </a:rPr>
              <a:t>考指导</a:t>
            </a:r>
            <a:endParaRPr lang="en-US" altLang="zh-CN" sz="3200" b="1" dirty="0">
              <a:solidFill>
                <a:srgbClr val="002060"/>
              </a:solidFill>
              <a:latin typeface="微软雅黑" pitchFamily="34" charset="-122"/>
              <a:ea typeface="微软雅黑" pitchFamily="34" charset="-122"/>
            </a:endParaRPr>
          </a:p>
        </p:txBody>
      </p:sp>
      <p:pic>
        <p:nvPicPr>
          <p:cNvPr id="3079" name="Picture 7"/>
          <p:cNvPicPr>
            <a:picLocks noChangeAspect="1" noChangeArrowheads="1"/>
          </p:cNvPicPr>
          <p:nvPr/>
        </p:nvPicPr>
        <p:blipFill>
          <a:blip r:embed="rId1" cstate="print"/>
          <a:srcRect/>
          <a:stretch>
            <a:fillRect/>
          </a:stretch>
        </p:blipFill>
        <p:spPr bwMode="auto">
          <a:xfrm>
            <a:off x="315913" y="214313"/>
            <a:ext cx="1847850" cy="433387"/>
          </a:xfrm>
          <a:prstGeom prst="rect">
            <a:avLst/>
          </a:prstGeom>
          <a:noFill/>
          <a:ln w="9525">
            <a:noFill/>
            <a:miter lim="800000"/>
            <a:headEnd/>
            <a:tailEnd/>
          </a:ln>
          <a:effectLst/>
        </p:spPr>
      </p:pic>
      <p:sp>
        <p:nvSpPr>
          <p:cNvPr id="12"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12"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 calcmode="lin" valueType="num">
                                      <p:cBhvr>
                                        <p:cTn id="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12" nodeType="clickEffect">
                                  <p:stCondLst>
                                    <p:cond delay="0"/>
                                  </p:stCondLst>
                                  <p:iterate type="lt">
                                    <p:tmPct val="10000"/>
                                  </p:iterate>
                                  <p:childTnLst>
                                    <p:set>
                                      <p:cBhvr>
                                        <p:cTn id="15" dur="1" fill="hold">
                                          <p:stCondLst>
                                            <p:cond delay="0"/>
                                          </p:stCondLst>
                                        </p:cTn>
                                        <p:tgtEl>
                                          <p:spTgt spid="9"/>
                                        </p:tgtEl>
                                        <p:attrNameLst>
                                          <p:attrName>style.visibility</p:attrName>
                                        </p:attrNameLst>
                                      </p:cBhvr>
                                      <p:to>
                                        <p:strVal val="visible"/>
                                      </p:to>
                                    </p:set>
                                    <p:anim calcmode="lin" valueType="num">
                                      <p:cBhvr>
                                        <p:cTn id="16"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9"/>
                                        </p:tgtEl>
                                        <p:attrNameLst>
                                          <p:attrName>ppt_y</p:attrName>
                                        </p:attrNameLst>
                                      </p:cBhvr>
                                      <p:tavLst>
                                        <p:tav tm="0">
                                          <p:val>
                                            <p:strVal val="#ppt_y"/>
                                          </p:val>
                                        </p:tav>
                                        <p:tav tm="100000">
                                          <p:val>
                                            <p:strVal val="#ppt_y"/>
                                          </p:val>
                                        </p:tav>
                                      </p:tavLst>
                                    </p:anim>
                                    <p:anim calcmode="lin" valueType="num">
                                      <p:cBhvr>
                                        <p:cTn id="18"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12" nodeType="clickEffect">
                                  <p:stCondLst>
                                    <p:cond delay="0"/>
                                  </p:stCondLst>
                                  <p:iterate type="lt">
                                    <p:tmPct val="10000"/>
                                  </p:iterate>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0"/>
                                        </p:tgtEl>
                                        <p:attrNameLst>
                                          <p:attrName>ppt_y</p:attrName>
                                        </p:attrNameLst>
                                      </p:cBhvr>
                                      <p:tavLst>
                                        <p:tav tm="0">
                                          <p:val>
                                            <p:strVal val="#ppt_y"/>
                                          </p:val>
                                        </p:tav>
                                        <p:tav tm="100000">
                                          <p:val>
                                            <p:strVal val="#ppt_y"/>
                                          </p:val>
                                        </p:tav>
                                      </p:tavLst>
                                    </p:anim>
                                    <p:anim calcmode="lin" valueType="num">
                                      <p:cBhvr>
                                        <p:cTn id="27"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utoUpdateAnimBg="0"/>
      <p:bldP spid="7" grpId="1" bldLvl="0" autoUpdateAnimBg="0"/>
      <p:bldP spid="7" grpId="2" bldLvl="0" autoUpdateAnimBg="0"/>
      <p:bldP spid="7" grpId="3" bldLvl="0" autoUpdateAnimBg="0"/>
      <p:bldP spid="7" grpId="4" bldLvl="0" autoUpdateAnimBg="0"/>
      <p:bldP spid="7" grpId="5" bldLvl="0" autoUpdateAnimBg="0"/>
      <p:bldP spid="7" grpId="6" bldLvl="0" autoUpdateAnimBg="0"/>
      <p:bldP spid="7" grpId="7" bldLvl="0" autoUpdateAnimBg="0"/>
      <p:bldP spid="7" grpId="8" bldLvl="0" autoUpdateAnimBg="0"/>
      <p:bldP spid="7" grpId="9" bldLvl="0" autoUpdateAnimBg="0"/>
      <p:bldP spid="7" grpId="10" bldLvl="0" autoUpdateAnimBg="0"/>
      <p:bldP spid="7" grpId="11" bldLvl="0" autoUpdateAnimBg="0"/>
      <p:bldP spid="7" grpId="12" bldLvl="0" animBg="1"/>
      <p:bldP spid="9" grpId="0" bldLvl="0" autoUpdateAnimBg="0"/>
      <p:bldP spid="9" grpId="1" bldLvl="0" autoUpdateAnimBg="0"/>
      <p:bldP spid="9" grpId="2" bldLvl="0" autoUpdateAnimBg="0"/>
      <p:bldP spid="9" grpId="3" bldLvl="0" autoUpdateAnimBg="0"/>
      <p:bldP spid="9" grpId="4" bldLvl="0" autoUpdateAnimBg="0"/>
      <p:bldP spid="9" grpId="5" bldLvl="0" autoUpdateAnimBg="0"/>
      <p:bldP spid="9" grpId="6" bldLvl="0" autoUpdateAnimBg="0"/>
      <p:bldP spid="9" grpId="7" bldLvl="0" autoUpdateAnimBg="0"/>
      <p:bldP spid="9" grpId="8" bldLvl="0" autoUpdateAnimBg="0"/>
      <p:bldP spid="9" grpId="9" bldLvl="0" autoUpdateAnimBg="0"/>
      <p:bldP spid="9" grpId="10" bldLvl="0" autoUpdateAnimBg="0"/>
      <p:bldP spid="9" grpId="11" bldLvl="0" autoUpdateAnimBg="0"/>
      <p:bldP spid="9" grpId="12" bldLvl="0" animBg="1"/>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公文知识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971600" y="2420888"/>
            <a:ext cx="7704856" cy="2862322"/>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ea typeface="宋体" pitchFamily="2" charset="-122"/>
              </a:rPr>
              <a:t>公文基本常识</a:t>
            </a:r>
            <a:endParaRPr lang="en-US" altLang="zh-CN" sz="2400" b="1" dirty="0" smtClean="0">
              <a:solidFill>
                <a:srgbClr val="002060"/>
              </a:solidFill>
              <a:ea typeface="宋体" pitchFamily="2" charset="-122"/>
            </a:endParaRPr>
          </a:p>
          <a:p>
            <a:pPr>
              <a:lnSpc>
                <a:spcPct val="150000"/>
              </a:lnSpc>
            </a:pPr>
            <a:r>
              <a:rPr lang="zh-CN" altLang="zh-CN" sz="2400" b="1" dirty="0" smtClean="0">
                <a:solidFill>
                  <a:srgbClr val="002060"/>
                </a:solidFill>
                <a:ea typeface="宋体" pitchFamily="2" charset="-122"/>
              </a:rPr>
              <a:t>公文</a:t>
            </a:r>
            <a:r>
              <a:rPr lang="zh-CN" altLang="en-US" sz="2400" b="1" dirty="0" smtClean="0">
                <a:solidFill>
                  <a:srgbClr val="002060"/>
                </a:solidFill>
                <a:ea typeface="宋体" pitchFamily="2" charset="-122"/>
              </a:rPr>
              <a:t>构成要素（版头、主体、版记）</a:t>
            </a:r>
            <a:endParaRPr lang="zh-CN" altLang="zh-CN" sz="2400" b="1" dirty="0" smtClean="0">
              <a:solidFill>
                <a:srgbClr val="002060"/>
              </a:solidFill>
              <a:ea typeface="宋体" pitchFamily="2" charset="-122"/>
            </a:endParaRPr>
          </a:p>
          <a:p>
            <a:pPr>
              <a:lnSpc>
                <a:spcPct val="150000"/>
              </a:lnSpc>
            </a:pPr>
            <a:r>
              <a:rPr lang="zh-CN" altLang="zh-CN" sz="2400" b="1" dirty="0" smtClean="0">
                <a:solidFill>
                  <a:srgbClr val="002060"/>
                </a:solidFill>
                <a:ea typeface="宋体" pitchFamily="2" charset="-122"/>
              </a:rPr>
              <a:t>公文行文规则</a:t>
            </a:r>
            <a:endParaRPr lang="en-US" altLang="zh-CN" sz="2400" b="1" dirty="0" smtClean="0">
              <a:solidFill>
                <a:srgbClr val="002060"/>
              </a:solidFill>
              <a:ea typeface="宋体" pitchFamily="2" charset="-122"/>
            </a:endParaRPr>
          </a:p>
          <a:p>
            <a:pPr>
              <a:lnSpc>
                <a:spcPct val="150000"/>
              </a:lnSpc>
            </a:pPr>
            <a:r>
              <a:rPr lang="zh-CN" altLang="zh-CN" sz="2400" b="1" dirty="0" smtClean="0">
                <a:solidFill>
                  <a:srgbClr val="002060"/>
                </a:solidFill>
                <a:ea typeface="宋体" pitchFamily="2" charset="-122"/>
              </a:rPr>
              <a:t>常见文种</a:t>
            </a:r>
            <a:r>
              <a:rPr lang="zh-CN" altLang="en-US" sz="2400" b="1" dirty="0" smtClean="0">
                <a:solidFill>
                  <a:srgbClr val="002060"/>
                </a:solidFill>
                <a:ea typeface="宋体" pitchFamily="2" charset="-122"/>
              </a:rPr>
              <a:t>（适用范围）</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常用事务文书（计划、总结、调查报告、简报、演讲稿）</a:t>
            </a:r>
            <a:endParaRPr lang="en-US" altLang="zh-CN" sz="2400" b="1" dirty="0" smtClean="0">
              <a:solidFill>
                <a:srgbClr val="002060"/>
              </a:solidFill>
              <a:ea typeface="宋体"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公文知识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755700" y="2349768"/>
            <a:ext cx="7704856" cy="734695"/>
          </a:xfrm>
          <a:prstGeom prst="rect">
            <a:avLst/>
          </a:prstGeom>
          <a:noFill/>
          <a:ln w="9525">
            <a:noFill/>
            <a:miter lim="800000"/>
          </a:ln>
        </p:spPr>
        <p:txBody>
          <a:bodyPr wrap="square">
            <a:spAutoFit/>
          </a:bodyPr>
          <a:lstStyle/>
          <a:p>
            <a:r>
              <a:rPr lang="en-US" altLang="zh-CN" sz="2400" b="1" dirty="0" smtClean="0">
                <a:solidFill>
                  <a:srgbClr val="002060"/>
                </a:solidFill>
              </a:rPr>
              <a:t>  </a:t>
            </a:r>
            <a:r>
              <a:rPr lang="zh-CN" altLang="zh-CN" b="1" dirty="0" smtClean="0">
                <a:solidFill>
                  <a:srgbClr val="002060"/>
                </a:solidFill>
                <a:latin typeface="仿宋" charset="0"/>
                <a:ea typeface="仿宋" charset="0"/>
              </a:rPr>
              <a:t>不相隶属单位之间的沟通商洽问题采用的文种是</a:t>
            </a:r>
            <a:r>
              <a:rPr lang="en-US" altLang="zh-CN" b="1" dirty="0" smtClean="0">
                <a:solidFill>
                  <a:srgbClr val="002060"/>
                </a:solidFill>
                <a:latin typeface="仿宋" charset="0"/>
                <a:ea typeface="仿宋" charset="0"/>
              </a:rPr>
              <a:t>(  )</a:t>
            </a:r>
            <a:r>
              <a:rPr lang="zh-CN" altLang="zh-CN" b="1" dirty="0" smtClean="0">
                <a:solidFill>
                  <a:srgbClr val="002060"/>
                </a:solidFill>
                <a:latin typeface="仿宋" charset="0"/>
                <a:ea typeface="仿宋" charset="0"/>
              </a:rPr>
              <a:t>。</a:t>
            </a:r>
            <a:endParaRPr lang="zh-CN" altLang="zh-CN" b="1" dirty="0" smtClean="0">
              <a:solidFill>
                <a:srgbClr val="002060"/>
              </a:solidFill>
              <a:latin typeface="仿宋" charset="0"/>
              <a:ea typeface="仿宋" charset="0"/>
            </a:endParaRPr>
          </a:p>
          <a:p>
            <a:r>
              <a:rPr lang="en-US" altLang="zh-CN" b="1" dirty="0" smtClean="0">
                <a:solidFill>
                  <a:srgbClr val="002060"/>
                </a:solidFill>
                <a:latin typeface="仿宋" charset="0"/>
                <a:ea typeface="仿宋" charset="0"/>
              </a:rPr>
              <a:t>  A. </a:t>
            </a:r>
            <a:r>
              <a:rPr lang="zh-CN" altLang="zh-CN" b="1" dirty="0" smtClean="0">
                <a:solidFill>
                  <a:srgbClr val="002060"/>
                </a:solidFill>
                <a:latin typeface="仿宋" charset="0"/>
                <a:ea typeface="仿宋" charset="0"/>
              </a:rPr>
              <a:t>请示</a:t>
            </a:r>
            <a:r>
              <a:rPr lang="en-US" altLang="zh-CN" b="1" dirty="0" smtClean="0">
                <a:solidFill>
                  <a:srgbClr val="002060"/>
                </a:solidFill>
                <a:latin typeface="仿宋" charset="0"/>
                <a:ea typeface="仿宋" charset="0"/>
              </a:rPr>
              <a:t>      B. </a:t>
            </a:r>
            <a:r>
              <a:rPr lang="zh-CN" altLang="zh-CN" b="1" dirty="0" smtClean="0">
                <a:solidFill>
                  <a:srgbClr val="002060"/>
                </a:solidFill>
                <a:latin typeface="仿宋" charset="0"/>
                <a:ea typeface="仿宋" charset="0"/>
              </a:rPr>
              <a:t>通知</a:t>
            </a:r>
            <a:r>
              <a:rPr lang="en-US" altLang="zh-CN" b="1" dirty="0" smtClean="0">
                <a:solidFill>
                  <a:srgbClr val="002060"/>
                </a:solidFill>
                <a:latin typeface="仿宋" charset="0"/>
                <a:ea typeface="仿宋" charset="0"/>
              </a:rPr>
              <a:t>     C. </a:t>
            </a:r>
            <a:r>
              <a:rPr lang="zh-CN" altLang="zh-CN" b="1" dirty="0" smtClean="0">
                <a:solidFill>
                  <a:srgbClr val="002060"/>
                </a:solidFill>
                <a:latin typeface="仿宋" charset="0"/>
                <a:ea typeface="仿宋" charset="0"/>
              </a:rPr>
              <a:t>函</a:t>
            </a:r>
            <a:r>
              <a:rPr lang="en-US" altLang="zh-CN" b="1" dirty="0" smtClean="0">
                <a:solidFill>
                  <a:srgbClr val="002060"/>
                </a:solidFill>
                <a:latin typeface="仿宋" charset="0"/>
                <a:ea typeface="仿宋" charset="0"/>
              </a:rPr>
              <a:t>      D. </a:t>
            </a:r>
            <a:r>
              <a:rPr lang="zh-CN" altLang="zh-CN" b="1" dirty="0" smtClean="0">
                <a:solidFill>
                  <a:srgbClr val="002060"/>
                </a:solidFill>
                <a:latin typeface="仿宋" charset="0"/>
                <a:ea typeface="仿宋" charset="0"/>
              </a:rPr>
              <a:t>通报</a:t>
            </a:r>
            <a:endParaRPr lang="zh-CN" altLang="zh-CN" b="1" dirty="0" smtClean="0">
              <a:solidFill>
                <a:srgbClr val="002060"/>
              </a:solidFill>
              <a:latin typeface="仿宋" charset="0"/>
              <a:ea typeface="仿宋" charset="0"/>
            </a:endParaRPr>
          </a:p>
        </p:txBody>
      </p:sp>
      <p:sp>
        <p:nvSpPr>
          <p:cNvPr id="8" name="TextBox 6"/>
          <p:cNvSpPr txBox="1">
            <a:spLocks noChangeArrowheads="1"/>
          </p:cNvSpPr>
          <p:nvPr/>
        </p:nvSpPr>
        <p:spPr bwMode="auto">
          <a:xfrm>
            <a:off x="971471" y="3428995"/>
            <a:ext cx="7704856" cy="1463040"/>
          </a:xfrm>
          <a:prstGeom prst="rect">
            <a:avLst/>
          </a:prstGeom>
          <a:noFill/>
          <a:ln w="9525">
            <a:noFill/>
            <a:miter lim="800000"/>
          </a:ln>
        </p:spPr>
        <p:txBody>
          <a:bodyPr wrap="square">
            <a:spAutoFit/>
          </a:bodyPr>
          <a:lstStyle/>
          <a:p>
            <a:r>
              <a:rPr altLang="zh-CN" b="1" dirty="0" smtClean="0">
                <a:solidFill>
                  <a:srgbClr val="002060"/>
                </a:solidFill>
                <a:latin typeface="仿宋" charset="0"/>
                <a:ea typeface="仿宋" charset="0"/>
              </a:rPr>
              <a:t>根据公文来源，可将公文分为（   ）。</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A.通用公文和专用公文</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B.收文和发文</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C.上行文、下行文和平行文</a:t>
            </a:r>
            <a:endParaRPr altLang="zh-CN" b="1" dirty="0" smtClean="0">
              <a:solidFill>
                <a:srgbClr val="002060"/>
              </a:solidFill>
              <a:latin typeface="仿宋" charset="0"/>
              <a:ea typeface="仿宋" charset="0"/>
            </a:endParaRPr>
          </a:p>
          <a:p>
            <a:r>
              <a:rPr altLang="zh-CN" b="1" dirty="0" smtClean="0">
                <a:solidFill>
                  <a:srgbClr val="002060"/>
                </a:solidFill>
                <a:latin typeface="仿宋" charset="0"/>
                <a:ea typeface="仿宋" charset="0"/>
              </a:rPr>
              <a:t>D.法定公文和事务文书</a:t>
            </a:r>
            <a:endParaRPr altLang="zh-CN" b="1" dirty="0" smtClean="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公文知识</a:t>
            </a:r>
            <a:endParaRPr lang="zh-CN" altLang="en-US" b="1" dirty="0" smtClean="0">
              <a:solidFill>
                <a:srgbClr val="002060"/>
              </a:solidFill>
              <a:ea typeface="黑体" pitchFamily="49" charset="-122"/>
            </a:endParaRPr>
          </a:p>
        </p:txBody>
      </p:sp>
      <p:pic>
        <p:nvPicPr>
          <p:cNvPr id="9" name="Picture 2" descr="C:\Documents and Settings\真水无香\桌面\公文.JPG"/>
          <p:cNvPicPr>
            <a:picLocks noChangeAspect="1" noChangeArrowheads="1"/>
          </p:cNvPicPr>
          <p:nvPr/>
        </p:nvPicPr>
        <p:blipFill>
          <a:blip r:embed="rId2" cstate="print"/>
          <a:srcRect/>
          <a:stretch>
            <a:fillRect/>
          </a:stretch>
        </p:blipFill>
        <p:spPr>
          <a:xfrm>
            <a:off x="2411760" y="2204864"/>
            <a:ext cx="4392910" cy="3939814"/>
          </a:xfrm>
          <a:prstGeom prst="rect">
            <a:avLst/>
          </a:prstGeom>
          <a:noFill/>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管理知识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971600" y="2780928"/>
            <a:ext cx="7704856" cy="2308324"/>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ea typeface="宋体" pitchFamily="2" charset="-122"/>
              </a:rPr>
              <a:t>行政职能</a:t>
            </a:r>
            <a:r>
              <a:rPr lang="en-US" altLang="zh-CN" sz="2400" b="1" dirty="0" smtClean="0">
                <a:solidFill>
                  <a:srgbClr val="002060"/>
                </a:solidFill>
                <a:ea typeface="宋体" pitchFamily="2" charset="-122"/>
              </a:rPr>
              <a:t>             </a:t>
            </a:r>
            <a:r>
              <a:rPr lang="zh-CN" altLang="en-US" sz="2400" b="1" dirty="0" smtClean="0">
                <a:solidFill>
                  <a:srgbClr val="002060"/>
                </a:solidFill>
                <a:ea typeface="宋体" pitchFamily="2" charset="-122"/>
              </a:rPr>
              <a:t>行政组织</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行政领导</a:t>
            </a:r>
            <a:r>
              <a:rPr lang="en-US" altLang="zh-CN" sz="2400" b="1" dirty="0" smtClean="0">
                <a:solidFill>
                  <a:srgbClr val="002060"/>
                </a:solidFill>
                <a:ea typeface="宋体" pitchFamily="2" charset="-122"/>
              </a:rPr>
              <a:t>             </a:t>
            </a:r>
            <a:r>
              <a:rPr lang="zh-CN" altLang="en-US" sz="2400" b="1" dirty="0" smtClean="0">
                <a:solidFill>
                  <a:srgbClr val="002060"/>
                </a:solidFill>
                <a:ea typeface="宋体" pitchFamily="2" charset="-122"/>
              </a:rPr>
              <a:t>行政决策</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行政执行</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行政监督：内部监督、外部监督</a:t>
            </a:r>
            <a:endParaRPr lang="en-US" altLang="zh-CN" sz="2400" b="1" dirty="0" smtClean="0">
              <a:solidFill>
                <a:srgbClr val="002060"/>
              </a:solidFill>
              <a:ea typeface="宋体"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管理知识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828040" y="2565400"/>
            <a:ext cx="6987540" cy="2286000"/>
          </a:xfrm>
          <a:prstGeom prst="rect">
            <a:avLst/>
          </a:prstGeom>
          <a:noFill/>
          <a:ln w="9525">
            <a:noFill/>
            <a:miter lim="800000"/>
          </a:ln>
        </p:spPr>
        <p:txBody>
          <a:bodyPr wrap="square">
            <a:spAutoFit/>
          </a:bodyPr>
          <a:lstStyle/>
          <a:p>
            <a:r>
              <a:rPr altLang="zh-CN" sz="2000" b="1" dirty="0" smtClean="0">
                <a:solidFill>
                  <a:srgbClr val="002060"/>
                </a:solidFill>
                <a:latin typeface="仿宋" charset="0"/>
                <a:ea typeface="仿宋" charset="0"/>
              </a:rPr>
              <a:t>处置突发性公共事件的首要原则是：</a:t>
            </a:r>
            <a:endParaRPr altLang="zh-CN" sz="2000" b="1" dirty="0" smtClean="0">
              <a:solidFill>
                <a:srgbClr val="002060"/>
              </a:solidFill>
              <a:latin typeface="仿宋" charset="0"/>
              <a:ea typeface="仿宋" charset="0"/>
            </a:endParaRPr>
          </a:p>
          <a:p>
            <a:r>
              <a:rPr altLang="zh-CN" sz="2000" b="1" dirty="0" smtClean="0">
                <a:solidFill>
                  <a:srgbClr val="002060"/>
                </a:solidFill>
                <a:latin typeface="仿宋" charset="0"/>
                <a:ea typeface="仿宋" charset="0"/>
              </a:rPr>
              <a:t>A.安全性原则    B.效率性原则</a:t>
            </a:r>
            <a:endParaRPr altLang="zh-CN" sz="2000" b="1" dirty="0" smtClean="0">
              <a:solidFill>
                <a:srgbClr val="002060"/>
              </a:solidFill>
              <a:latin typeface="仿宋" charset="0"/>
              <a:ea typeface="仿宋" charset="0"/>
            </a:endParaRPr>
          </a:p>
          <a:p>
            <a:r>
              <a:rPr altLang="zh-CN" sz="2000" b="1" dirty="0" smtClean="0">
                <a:solidFill>
                  <a:srgbClr val="002060"/>
                </a:solidFill>
                <a:latin typeface="仿宋" charset="0"/>
                <a:ea typeface="仿宋" charset="0"/>
              </a:rPr>
              <a:t>C.迅速性原则    D.慎重性原则</a:t>
            </a:r>
            <a:endParaRPr altLang="zh-CN" sz="2000" b="1" dirty="0" smtClean="0">
              <a:solidFill>
                <a:srgbClr val="002060"/>
              </a:solidFill>
              <a:latin typeface="仿宋" charset="0"/>
              <a:ea typeface="仿宋" charset="0"/>
            </a:endParaRPr>
          </a:p>
          <a:p>
            <a:r>
              <a:rPr lang="en-US" altLang="zh-CN" sz="2400" b="1" dirty="0" smtClean="0">
                <a:solidFill>
                  <a:srgbClr val="002060"/>
                </a:solidFill>
                <a:latin typeface="仿宋" charset="0"/>
                <a:ea typeface="仿宋" charset="0"/>
              </a:rPr>
              <a:t>  </a:t>
            </a:r>
            <a:endParaRPr lang="en-US" altLang="zh-CN" sz="2400" b="1" dirty="0" smtClean="0">
              <a:solidFill>
                <a:srgbClr val="002060"/>
              </a:solidFill>
              <a:latin typeface="仿宋" charset="0"/>
              <a:ea typeface="仿宋" charset="0"/>
            </a:endParaRPr>
          </a:p>
          <a:p>
            <a:r>
              <a:rPr altLang="zh-CN" sz="2000" b="1" dirty="0" smtClean="0">
                <a:solidFill>
                  <a:srgbClr val="002060"/>
                </a:solidFill>
                <a:latin typeface="仿宋" charset="0"/>
                <a:ea typeface="仿宋" charset="0"/>
              </a:rPr>
              <a:t>在其他环境条件基本相似的情况下,行政管理幅度与管理层次的关系为</a:t>
            </a:r>
            <a:endParaRPr altLang="zh-CN" sz="2000" b="1" dirty="0" smtClean="0">
              <a:solidFill>
                <a:srgbClr val="002060"/>
              </a:solidFill>
              <a:latin typeface="仿宋" charset="0"/>
              <a:ea typeface="仿宋" charset="0"/>
            </a:endParaRPr>
          </a:p>
          <a:p>
            <a:r>
              <a:rPr altLang="zh-CN" sz="2000" b="1" dirty="0" smtClean="0">
                <a:solidFill>
                  <a:srgbClr val="002060"/>
                </a:solidFill>
                <a:latin typeface="仿宋" charset="0"/>
                <a:ea typeface="仿宋" charset="0"/>
              </a:rPr>
              <a:t>A.一致B.正比C.反比D.没有关系</a:t>
            </a:r>
            <a:endParaRPr altLang="zh-CN" sz="2000" b="1" dirty="0" smtClean="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经济知识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539552" y="2636912"/>
            <a:ext cx="8172400" cy="2799100"/>
          </a:xfrm>
          <a:prstGeom prst="rect">
            <a:avLst/>
          </a:prstGeom>
          <a:noFill/>
          <a:ln w="9525">
            <a:noFill/>
            <a:miter lim="800000"/>
          </a:ln>
        </p:spPr>
        <p:txBody>
          <a:bodyPr wrap="square">
            <a:spAutoFit/>
          </a:bodyPr>
          <a:lstStyle/>
          <a:p>
            <a:pPr>
              <a:lnSpc>
                <a:spcPct val="150000"/>
              </a:lnSpc>
            </a:pPr>
            <a:r>
              <a:rPr lang="en-US" altLang="zh-CN" sz="2400" b="1" dirty="0" smtClean="0">
                <a:solidFill>
                  <a:srgbClr val="002060"/>
                </a:solidFill>
                <a:ea typeface="宋体" pitchFamily="2" charset="-122"/>
              </a:rPr>
              <a:t>1.</a:t>
            </a:r>
            <a:r>
              <a:rPr lang="zh-CN" altLang="en-US" sz="2400" b="1" dirty="0" smtClean="0">
                <a:solidFill>
                  <a:srgbClr val="002060"/>
                </a:solidFill>
                <a:ea typeface="宋体" pitchFamily="2" charset="-122"/>
              </a:rPr>
              <a:t>微观经济</a:t>
            </a:r>
            <a:endParaRPr lang="en-US" altLang="zh-CN" sz="2400" b="1" dirty="0" smtClean="0">
              <a:solidFill>
                <a:srgbClr val="002060"/>
              </a:solidFill>
              <a:ea typeface="宋体" pitchFamily="2" charset="-122"/>
            </a:endParaRPr>
          </a:p>
          <a:p>
            <a:pPr>
              <a:lnSpc>
                <a:spcPct val="150000"/>
              </a:lnSpc>
            </a:pPr>
            <a:r>
              <a:rPr lang="en-US" altLang="zh-CN" sz="2400" b="1" dirty="0" smtClean="0">
                <a:solidFill>
                  <a:srgbClr val="002060"/>
                </a:solidFill>
                <a:ea typeface="宋体" pitchFamily="2" charset="-122"/>
              </a:rPr>
              <a:t>2.</a:t>
            </a:r>
            <a:r>
              <a:rPr lang="zh-CN" altLang="en-US" sz="2400" b="1" dirty="0" smtClean="0">
                <a:solidFill>
                  <a:srgbClr val="002060"/>
                </a:solidFill>
                <a:ea typeface="宋体" pitchFamily="2" charset="-122"/>
              </a:rPr>
              <a:t>宏观经济（财政政策、货币政策）</a:t>
            </a:r>
            <a:endParaRPr lang="en-US" altLang="zh-CN" sz="2400" b="1" dirty="0" smtClean="0">
              <a:solidFill>
                <a:srgbClr val="002060"/>
              </a:solidFill>
              <a:ea typeface="宋体" pitchFamily="2" charset="-122"/>
            </a:endParaRPr>
          </a:p>
          <a:p>
            <a:pPr>
              <a:lnSpc>
                <a:spcPct val="150000"/>
              </a:lnSpc>
            </a:pPr>
            <a:r>
              <a:rPr lang="en-US" altLang="zh-CN" sz="2400" b="1" dirty="0" smtClean="0">
                <a:solidFill>
                  <a:srgbClr val="002060"/>
                </a:solidFill>
                <a:ea typeface="宋体" pitchFamily="2" charset="-122"/>
              </a:rPr>
              <a:t>3.</a:t>
            </a:r>
            <a:r>
              <a:rPr lang="zh-CN" altLang="en-US" sz="2400" b="1" dirty="0" smtClean="0">
                <a:solidFill>
                  <a:srgbClr val="002060"/>
                </a:solidFill>
                <a:ea typeface="宋体" pitchFamily="2" charset="-122"/>
              </a:rPr>
              <a:t>国际经济（三大区域经济集团）</a:t>
            </a:r>
            <a:endParaRPr lang="en-US" altLang="zh-CN" sz="2400" b="1" dirty="0" smtClean="0">
              <a:solidFill>
                <a:srgbClr val="002060"/>
              </a:solidFill>
              <a:ea typeface="宋体" pitchFamily="2" charset="-122"/>
            </a:endParaRPr>
          </a:p>
          <a:p>
            <a:pPr>
              <a:lnSpc>
                <a:spcPct val="150000"/>
              </a:lnSpc>
            </a:pPr>
            <a:r>
              <a:rPr lang="en-US" altLang="zh-CN" sz="2400" b="1" dirty="0" smtClean="0">
                <a:solidFill>
                  <a:srgbClr val="002060"/>
                </a:solidFill>
                <a:ea typeface="宋体" pitchFamily="2" charset="-122"/>
              </a:rPr>
              <a:t>4.</a:t>
            </a:r>
            <a:r>
              <a:rPr lang="zh-CN" altLang="en-US" sz="2400" b="1" dirty="0" smtClean="0">
                <a:solidFill>
                  <a:srgbClr val="002060"/>
                </a:solidFill>
                <a:ea typeface="宋体" pitchFamily="2" charset="-122"/>
              </a:rPr>
              <a:t>经济学名词</a:t>
            </a:r>
            <a:endParaRPr lang="en-US" altLang="zh-CN" sz="2400" b="1" dirty="0" smtClean="0">
              <a:solidFill>
                <a:srgbClr val="002060"/>
              </a:solidFill>
              <a:ea typeface="宋体" pitchFamily="2" charset="-122"/>
            </a:endParaRPr>
          </a:p>
          <a:p>
            <a:pPr>
              <a:lnSpc>
                <a:spcPct val="150000"/>
              </a:lnSpc>
            </a:pPr>
            <a:r>
              <a:rPr lang="zh-CN" altLang="en-US" sz="2400" b="1" dirty="0" smtClean="0">
                <a:solidFill>
                  <a:srgbClr val="002060"/>
                </a:solidFill>
                <a:ea typeface="宋体" pitchFamily="2" charset="-122"/>
              </a:rPr>
              <a:t>（基尼系数、恩格尔系数、</a:t>
            </a:r>
            <a:r>
              <a:rPr lang="en-US" altLang="zh-CN" sz="2400" b="1" dirty="0" smtClean="0">
                <a:solidFill>
                  <a:srgbClr val="002060"/>
                </a:solidFill>
                <a:ea typeface="宋体" pitchFamily="2" charset="-122"/>
              </a:rPr>
              <a:t>GDP</a:t>
            </a: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GNP</a:t>
            </a:r>
            <a:r>
              <a:rPr lang="zh-CN" altLang="en-US" sz="2400" b="1" dirty="0" smtClean="0">
                <a:solidFill>
                  <a:srgbClr val="002060"/>
                </a:solidFill>
                <a:ea typeface="宋体" pitchFamily="2" charset="-122"/>
              </a:rPr>
              <a:t>、</a:t>
            </a:r>
            <a:r>
              <a:rPr lang="en-US" altLang="zh-CN" sz="2400" b="1" dirty="0" smtClean="0">
                <a:solidFill>
                  <a:srgbClr val="002060"/>
                </a:solidFill>
                <a:ea typeface="宋体" pitchFamily="2" charset="-122"/>
              </a:rPr>
              <a:t>CPI</a:t>
            </a:r>
            <a:r>
              <a:rPr lang="zh-CN" altLang="en-US" sz="2400" b="1" dirty="0" smtClean="0">
                <a:solidFill>
                  <a:srgbClr val="002060"/>
                </a:solidFill>
                <a:ea typeface="宋体" pitchFamily="2" charset="-122"/>
              </a:rPr>
              <a:t>、菲利普斯曲线）</a:t>
            </a:r>
            <a:endParaRPr lang="zh-CN" altLang="en-US" sz="2400" b="1" dirty="0" smtClean="0">
              <a:solidFill>
                <a:srgbClr val="002060"/>
              </a:solidFill>
              <a:ea typeface="宋体"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经济知识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971550" y="2277110"/>
            <a:ext cx="7267575" cy="3385820"/>
          </a:xfrm>
          <a:prstGeom prst="rect">
            <a:avLst/>
          </a:prstGeom>
          <a:noFill/>
          <a:ln w="9525">
            <a:noFill/>
            <a:miter lim="800000"/>
          </a:ln>
        </p:spPr>
        <p:txBody>
          <a:bodyPr wrap="square">
            <a:spAutoFit/>
          </a:bodyPr>
          <a:lstStyle/>
          <a:p>
            <a:r>
              <a:rPr altLang="zh-CN" b="1" dirty="0" smtClean="0">
                <a:solidFill>
                  <a:srgbClr val="002060"/>
                </a:solidFill>
              </a:rPr>
              <a:t>通货膨胀是货币的一种非均衡状态，当观察到（   ）现象时，就可以认为出现了通货膨胀。</a:t>
            </a:r>
            <a:endParaRPr altLang="zh-CN" b="1" dirty="0" smtClean="0">
              <a:solidFill>
                <a:srgbClr val="002060"/>
              </a:solidFill>
            </a:endParaRPr>
          </a:p>
          <a:p>
            <a:r>
              <a:rPr altLang="zh-CN" b="1" dirty="0" smtClean="0">
                <a:solidFill>
                  <a:srgbClr val="002060"/>
                </a:solidFill>
              </a:rPr>
              <a:t>A.某种商品价格上涨            B.有效需求小于有效供给</a:t>
            </a:r>
            <a:endParaRPr altLang="zh-CN" b="1" dirty="0" smtClean="0">
              <a:solidFill>
                <a:srgbClr val="002060"/>
              </a:solidFill>
            </a:endParaRPr>
          </a:p>
          <a:p>
            <a:r>
              <a:rPr altLang="zh-CN" b="1" dirty="0" smtClean="0">
                <a:solidFill>
                  <a:srgbClr val="002060"/>
                </a:solidFill>
              </a:rPr>
              <a:t>C.一般物价水平持续上涨    D.太少的货币追逐太多的商品</a:t>
            </a:r>
            <a:endParaRPr altLang="zh-CN" b="1" dirty="0" smtClean="0">
              <a:solidFill>
                <a:srgbClr val="002060"/>
              </a:solidFill>
            </a:endParaRPr>
          </a:p>
          <a:p>
            <a:endParaRPr altLang="zh-CN" b="1" dirty="0" smtClean="0">
              <a:solidFill>
                <a:srgbClr val="002060"/>
              </a:solidFill>
            </a:endParaRPr>
          </a:p>
          <a:p>
            <a:r>
              <a:rPr altLang="zh-CN" b="1" dirty="0" smtClean="0">
                <a:solidFill>
                  <a:srgbClr val="002060"/>
                </a:solidFill>
              </a:rPr>
              <a:t>经济学家们通常用（   ）来表现一个国家和地区的财富分配状况。这个指数在零和一之间，数值越低，表明财富在社会成员之间的分配均匀。</a:t>
            </a:r>
            <a:endParaRPr altLang="zh-CN" b="1" dirty="0" smtClean="0">
              <a:solidFill>
                <a:srgbClr val="002060"/>
              </a:solidFill>
            </a:endParaRPr>
          </a:p>
          <a:p>
            <a:r>
              <a:rPr altLang="zh-CN" b="1" dirty="0" smtClean="0">
                <a:solidFill>
                  <a:srgbClr val="002060"/>
                </a:solidFill>
              </a:rPr>
              <a:t>A.CPI指数  B.GDP数据  C.恩格尔系数  D.基尼系数</a:t>
            </a:r>
            <a:endParaRPr altLang="zh-CN" b="1" dirty="0" smtClean="0">
              <a:solidFill>
                <a:srgbClr val="002060"/>
              </a:solidFill>
            </a:endParaRPr>
          </a:p>
          <a:p>
            <a:endParaRPr altLang="zh-CN" b="1" dirty="0" smtClean="0">
              <a:solidFill>
                <a:srgbClr val="002060"/>
              </a:solidFill>
            </a:endParaRPr>
          </a:p>
          <a:p>
            <a:r>
              <a:rPr altLang="zh-CN" b="1" dirty="0" smtClean="0">
                <a:solidFill>
                  <a:srgbClr val="002060"/>
                </a:solidFill>
              </a:rPr>
              <a:t>为了鼓励个人和单位使用节能灯，对购买节能灯的个人和单位，国家财政给予一定的补助，这是国家运用（　）手段调节经济</a:t>
            </a:r>
            <a:endParaRPr altLang="zh-CN" b="1" dirty="0" smtClean="0">
              <a:solidFill>
                <a:srgbClr val="002060"/>
              </a:solidFill>
            </a:endParaRPr>
          </a:p>
          <a:p>
            <a:r>
              <a:rPr altLang="zh-CN" b="1" dirty="0" smtClean="0">
                <a:solidFill>
                  <a:srgbClr val="002060"/>
                </a:solidFill>
              </a:rPr>
              <a:t>Ａ．经济　Ｂ．行政　Ｃ．法律　Ｄ．计划</a:t>
            </a:r>
            <a:endParaRPr altLang="zh-CN" b="1" dirty="0" smtClean="0">
              <a:solidFill>
                <a:srgbClr val="00206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人文科技常识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827584" y="2636912"/>
            <a:ext cx="7704856" cy="2490490"/>
          </a:xfrm>
          <a:prstGeom prst="rect">
            <a:avLst/>
          </a:prstGeom>
          <a:noFill/>
          <a:ln w="9525">
            <a:noFill/>
            <a:miter lim="800000"/>
          </a:ln>
        </p:spPr>
        <p:txBody>
          <a:bodyPr wrap="square">
            <a:spAutoFit/>
          </a:bodyPr>
          <a:lstStyle/>
          <a:p>
            <a:pPr>
              <a:lnSpc>
                <a:spcPct val="150000"/>
              </a:lnSpc>
            </a:pPr>
            <a:r>
              <a:rPr lang="zh-CN" altLang="en-US" sz="3600" b="1" dirty="0" smtClean="0">
                <a:solidFill>
                  <a:srgbClr val="002060"/>
                </a:solidFill>
              </a:rPr>
              <a:t>人文常识：历史    文化</a:t>
            </a:r>
            <a:endParaRPr lang="en-US" altLang="zh-CN" sz="3600" b="1" dirty="0" smtClean="0">
              <a:solidFill>
                <a:srgbClr val="002060"/>
              </a:solidFill>
            </a:endParaRPr>
          </a:p>
          <a:p>
            <a:pPr>
              <a:lnSpc>
                <a:spcPct val="150000"/>
              </a:lnSpc>
            </a:pPr>
            <a:r>
              <a:rPr lang="zh-CN" altLang="en-US" sz="3600" b="1" dirty="0" smtClean="0">
                <a:solidFill>
                  <a:srgbClr val="002060"/>
                </a:solidFill>
              </a:rPr>
              <a:t>科技常识</a:t>
            </a:r>
            <a:endParaRPr lang="en-US" altLang="zh-CN" sz="3600" b="1" dirty="0" smtClean="0">
              <a:solidFill>
                <a:srgbClr val="002060"/>
              </a:solidFill>
            </a:endParaRPr>
          </a:p>
          <a:p>
            <a:pPr>
              <a:lnSpc>
                <a:spcPct val="150000"/>
              </a:lnSpc>
            </a:pPr>
            <a:r>
              <a:rPr lang="zh-CN" altLang="en-US" sz="3600" b="1" dirty="0" smtClean="0">
                <a:solidFill>
                  <a:srgbClr val="002060"/>
                </a:solidFill>
              </a:rPr>
              <a:t>国情省情</a:t>
            </a:r>
            <a:endParaRPr lang="zh-CN" altLang="zh-CN" sz="3600" b="1" dirty="0">
              <a:solidFill>
                <a:srgbClr val="00206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人文科技常识</a:t>
            </a:r>
            <a:endParaRPr lang="zh-CN" altLang="en-US" b="1" dirty="0" smtClean="0">
              <a:solidFill>
                <a:srgbClr val="002060"/>
              </a:solidFill>
              <a:ea typeface="黑体" pitchFamily="49" charset="-122"/>
            </a:endParaRPr>
          </a:p>
        </p:txBody>
      </p:sp>
      <p:sp>
        <p:nvSpPr>
          <p:cNvPr id="8" name="TextBox 6"/>
          <p:cNvSpPr txBox="1">
            <a:spLocks noChangeArrowheads="1"/>
          </p:cNvSpPr>
          <p:nvPr/>
        </p:nvSpPr>
        <p:spPr bwMode="auto">
          <a:xfrm>
            <a:off x="467995" y="2708910"/>
            <a:ext cx="7756525" cy="3139440"/>
          </a:xfrm>
          <a:prstGeom prst="rect">
            <a:avLst/>
          </a:prstGeom>
          <a:noFill/>
          <a:ln w="9525">
            <a:noFill/>
            <a:miter lim="800000"/>
          </a:ln>
        </p:spPr>
        <p:txBody>
          <a:bodyPr wrap="square">
            <a:spAutoFit/>
          </a:bodyPr>
          <a:lstStyle/>
          <a:p>
            <a:r>
              <a:rPr altLang="zh-CN" b="1" dirty="0" smtClean="0">
                <a:solidFill>
                  <a:srgbClr val="002060"/>
                </a:solidFill>
              </a:rPr>
              <a:t>“暗淡轻黄体性柔。情疏迹远只香留。何须浅碧深红色，自是花中第一流。梅定妒，菊应羞。画阑开处冠中秋。骚人可煞无情思，何事当年不见收。”这首词描写的是（    ）。</a:t>
            </a:r>
            <a:endParaRPr altLang="zh-CN" b="1" dirty="0" smtClean="0">
              <a:solidFill>
                <a:srgbClr val="002060"/>
              </a:solidFill>
            </a:endParaRPr>
          </a:p>
          <a:p>
            <a:r>
              <a:rPr altLang="zh-CN" b="1" dirty="0" smtClean="0">
                <a:solidFill>
                  <a:srgbClr val="002060"/>
                </a:solidFill>
              </a:rPr>
              <a:t>    A.海棠花   B.水仙  C.桂花   D.牡丹花</a:t>
            </a:r>
            <a:endParaRPr altLang="zh-CN" b="1" dirty="0" smtClean="0">
              <a:solidFill>
                <a:srgbClr val="002060"/>
              </a:solidFill>
            </a:endParaRPr>
          </a:p>
          <a:p>
            <a:endParaRPr altLang="zh-CN" sz="2000" b="1" dirty="0" smtClean="0">
              <a:solidFill>
                <a:srgbClr val="002060"/>
              </a:solidFill>
            </a:endParaRPr>
          </a:p>
          <a:p>
            <a:r>
              <a:rPr altLang="zh-CN" b="1" dirty="0" smtClean="0">
                <a:solidFill>
                  <a:srgbClr val="002060"/>
                </a:solidFill>
              </a:rPr>
              <a:t>秦岭—淮河一线是我国（   ）。</a:t>
            </a:r>
            <a:endParaRPr altLang="zh-CN" b="1" dirty="0" smtClean="0">
              <a:solidFill>
                <a:srgbClr val="002060"/>
              </a:solidFill>
            </a:endParaRPr>
          </a:p>
          <a:p>
            <a:r>
              <a:rPr altLang="zh-CN" b="1" dirty="0" smtClean="0">
                <a:solidFill>
                  <a:srgbClr val="002060"/>
                </a:solidFill>
              </a:rPr>
              <a:t>A.平原和梯田的分界线         B.河流结冰与不结冰的分界线</a:t>
            </a:r>
            <a:endParaRPr altLang="zh-CN" b="1" dirty="0" smtClean="0">
              <a:solidFill>
                <a:srgbClr val="002060"/>
              </a:solidFill>
            </a:endParaRPr>
          </a:p>
          <a:p>
            <a:r>
              <a:rPr altLang="zh-CN" b="1" dirty="0" smtClean="0">
                <a:solidFill>
                  <a:srgbClr val="002060"/>
                </a:solidFill>
              </a:rPr>
              <a:t>C.棉花生产区与非生产区的界限 D.湿润和干旱的界限</a:t>
            </a:r>
            <a:endParaRPr altLang="zh-CN" b="1" dirty="0" smtClean="0">
              <a:solidFill>
                <a:srgbClr val="002060"/>
              </a:solidFill>
            </a:endParaRPr>
          </a:p>
          <a:p>
            <a:endParaRPr altLang="zh-CN" b="1" dirty="0" smtClean="0">
              <a:solidFill>
                <a:srgbClr val="002060"/>
              </a:solidFill>
            </a:endParaRPr>
          </a:p>
          <a:p>
            <a:r>
              <a:rPr altLang="zh-CN" b="1" dirty="0" smtClean="0">
                <a:solidFill>
                  <a:srgbClr val="002060"/>
                </a:solidFill>
              </a:rPr>
              <a:t>“但使龙城飞将在，不叫胡马度阴山”中的“飞将”指的是（）。</a:t>
            </a:r>
            <a:endParaRPr altLang="zh-CN" b="1" dirty="0" smtClean="0">
              <a:solidFill>
                <a:srgbClr val="002060"/>
              </a:solidFill>
            </a:endParaRPr>
          </a:p>
          <a:p>
            <a:r>
              <a:rPr altLang="zh-CN" b="1" dirty="0" smtClean="0">
                <a:solidFill>
                  <a:srgbClr val="002060"/>
                </a:solidFill>
              </a:rPr>
              <a:t>A、李广   B、张飞   C、韩信  D、岳飞</a:t>
            </a:r>
            <a:endParaRPr altLang="zh-CN" b="1" dirty="0" smtClean="0">
              <a:solidFill>
                <a:srgbClr val="00206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人文科技常识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683568" y="2420888"/>
            <a:ext cx="8172400" cy="2834640"/>
          </a:xfrm>
          <a:prstGeom prst="rect">
            <a:avLst/>
          </a:prstGeom>
          <a:noFill/>
          <a:ln w="9525">
            <a:noFill/>
            <a:miter lim="800000"/>
          </a:ln>
        </p:spPr>
        <p:txBody>
          <a:bodyPr wrap="square">
            <a:spAutoFit/>
          </a:bodyPr>
          <a:lstStyle/>
          <a:p>
            <a:pPr>
              <a:lnSpc>
                <a:spcPct val="150000"/>
              </a:lnSpc>
            </a:pPr>
            <a:r>
              <a:rPr altLang="zh-CN" sz="2000" b="1" dirty="0" smtClean="0">
                <a:solidFill>
                  <a:srgbClr val="002060"/>
                </a:solidFill>
                <a:latin typeface="仿宋" charset="0"/>
                <a:ea typeface="仿宋" charset="0"/>
              </a:rPr>
              <a:t>下列关于生活中的物理常识的说法，正确的是（）。</a:t>
            </a:r>
            <a:endParaRPr altLang="zh-CN" sz="2000" b="1" dirty="0" smtClean="0">
              <a:solidFill>
                <a:srgbClr val="002060"/>
              </a:solidFill>
              <a:latin typeface="仿宋" charset="0"/>
              <a:ea typeface="仿宋" charset="0"/>
            </a:endParaRPr>
          </a:p>
          <a:p>
            <a:pPr>
              <a:lnSpc>
                <a:spcPct val="150000"/>
              </a:lnSpc>
            </a:pPr>
            <a:r>
              <a:rPr altLang="zh-CN" sz="2000" b="1" dirty="0" smtClean="0">
                <a:solidFill>
                  <a:srgbClr val="002060"/>
                </a:solidFill>
                <a:latin typeface="仿宋" charset="0"/>
                <a:ea typeface="仿宋" charset="0"/>
              </a:rPr>
              <a:t>A、静止在水平公路上的汽车受到的重力和汽车对路面的压力相互平衡</a:t>
            </a:r>
            <a:endParaRPr altLang="zh-CN" sz="2000" b="1" dirty="0" smtClean="0">
              <a:solidFill>
                <a:srgbClr val="002060"/>
              </a:solidFill>
              <a:latin typeface="仿宋" charset="0"/>
              <a:ea typeface="仿宋" charset="0"/>
            </a:endParaRPr>
          </a:p>
          <a:p>
            <a:pPr>
              <a:lnSpc>
                <a:spcPct val="150000"/>
              </a:lnSpc>
            </a:pPr>
            <a:r>
              <a:rPr altLang="zh-CN" sz="2000" b="1" dirty="0" smtClean="0">
                <a:solidFill>
                  <a:srgbClr val="002060"/>
                </a:solidFill>
                <a:latin typeface="仿宋" charset="0"/>
                <a:ea typeface="仿宋" charset="0"/>
              </a:rPr>
              <a:t>B、人推木块匀速直线运动，人对木块的推力与木块对地面的摩擦力彼此平衡</a:t>
            </a:r>
            <a:endParaRPr altLang="zh-CN" sz="2000" b="1" dirty="0" smtClean="0">
              <a:solidFill>
                <a:srgbClr val="002060"/>
              </a:solidFill>
              <a:latin typeface="仿宋" charset="0"/>
              <a:ea typeface="仿宋" charset="0"/>
            </a:endParaRPr>
          </a:p>
          <a:p>
            <a:pPr>
              <a:lnSpc>
                <a:spcPct val="150000"/>
              </a:lnSpc>
            </a:pPr>
            <a:r>
              <a:rPr altLang="zh-CN" sz="2000" b="1" dirty="0" smtClean="0">
                <a:solidFill>
                  <a:srgbClr val="002060"/>
                </a:solidFill>
                <a:latin typeface="仿宋" charset="0"/>
                <a:ea typeface="仿宋" charset="0"/>
              </a:rPr>
              <a:t>C、游泳时，人向后划水的同时，水给手一个向前的作用力，推人前进</a:t>
            </a:r>
            <a:endParaRPr altLang="zh-CN" sz="2000" b="1" dirty="0" smtClean="0">
              <a:solidFill>
                <a:srgbClr val="002060"/>
              </a:solidFill>
              <a:latin typeface="仿宋" charset="0"/>
              <a:ea typeface="仿宋" charset="0"/>
            </a:endParaRPr>
          </a:p>
          <a:p>
            <a:pPr>
              <a:lnSpc>
                <a:spcPct val="150000"/>
              </a:lnSpc>
            </a:pPr>
            <a:r>
              <a:rPr altLang="zh-CN" sz="2000" b="1" dirty="0" smtClean="0">
                <a:solidFill>
                  <a:srgbClr val="002060"/>
                </a:solidFill>
                <a:latin typeface="仿宋" charset="0"/>
                <a:ea typeface="仿宋" charset="0"/>
              </a:rPr>
              <a:t>D、人推桌子，桌子没有动，是因为推力小于地面给桌子的摩擦力</a:t>
            </a:r>
            <a:endParaRPr altLang="zh-CN" sz="2000" b="1" dirty="0" smtClean="0">
              <a:solidFill>
                <a:srgbClr val="002060"/>
              </a:solidFill>
              <a:latin typeface="仿宋" charset="0"/>
              <a:ea typeface="仿宋"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标题 1"/>
          <p:cNvSpPr>
            <a:spLocks noGrp="1"/>
          </p:cNvSpPr>
          <p:nvPr>
            <p:ph type="title"/>
          </p:nvPr>
        </p:nvSpPr>
        <p:spPr>
          <a:xfrm>
            <a:off x="2627784" y="188640"/>
            <a:ext cx="6172200" cy="563563"/>
          </a:xfrm>
        </p:spPr>
        <p:txBody>
          <a:bodyPr>
            <a:normAutofit fontScale="90000"/>
          </a:bodyPr>
          <a:lstStyle/>
          <a:p>
            <a:pPr algn="r"/>
            <a:r>
              <a:rPr lang="zh-CN" altLang="en-US" sz="4400" b="1" dirty="0" smtClean="0">
                <a:solidFill>
                  <a:srgbClr val="C00000"/>
                </a:solidFill>
                <a:latin typeface="微软雅黑" pitchFamily="34" charset="-122"/>
                <a:ea typeface="微软雅黑" pitchFamily="34" charset="-122"/>
              </a:rPr>
              <a:t>一</a:t>
            </a:r>
            <a:r>
              <a:rPr lang="zh-CN" altLang="en-US" sz="4400" b="1" dirty="0" smtClean="0">
                <a:solidFill>
                  <a:srgbClr val="C00000"/>
                </a:solidFill>
                <a:latin typeface="微软雅黑" pitchFamily="34" charset="-122"/>
                <a:ea typeface="微软雅黑" pitchFamily="34" charset="-122"/>
              </a:rPr>
              <a:t>   考情分析</a:t>
            </a:r>
            <a:endParaRPr lang="zh-CN" altLang="en-US" sz="4400" b="1" dirty="0" smtClean="0">
              <a:solidFill>
                <a:srgbClr val="C00000"/>
              </a:solidFill>
              <a:latin typeface="微软雅黑" pitchFamily="34" charset="-122"/>
              <a:ea typeface="微软雅黑" pitchFamily="34" charset="-122"/>
            </a:endParaRPr>
          </a:p>
        </p:txBody>
      </p:sp>
      <p:sp>
        <p:nvSpPr>
          <p:cNvPr id="4"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考试方式</a:t>
            </a:r>
            <a:endParaRPr lang="zh-CN" altLang="en-US" b="1" dirty="0" smtClean="0">
              <a:solidFill>
                <a:srgbClr val="002060"/>
              </a:solidFill>
              <a:ea typeface="黑体" pitchFamily="49" charset="-122"/>
            </a:endParaRPr>
          </a:p>
        </p:txBody>
      </p:sp>
      <p:sp>
        <p:nvSpPr>
          <p:cNvPr id="4101" name="TextBox 6"/>
          <p:cNvSpPr txBox="1">
            <a:spLocks noChangeArrowheads="1"/>
          </p:cNvSpPr>
          <p:nvPr/>
        </p:nvSpPr>
        <p:spPr bwMode="auto">
          <a:xfrm>
            <a:off x="539552" y="2781439"/>
            <a:ext cx="5545137" cy="523220"/>
          </a:xfrm>
          <a:prstGeom prst="rect">
            <a:avLst/>
          </a:prstGeom>
          <a:noFill/>
          <a:ln w="9525">
            <a:noFill/>
            <a:miter lim="800000"/>
          </a:ln>
        </p:spPr>
        <p:txBody>
          <a:bodyPr>
            <a:spAutoFit/>
          </a:bodyPr>
          <a:lstStyle/>
          <a:p>
            <a:r>
              <a:rPr lang="en-US" altLang="zh-CN" sz="2800" dirty="0" smtClean="0"/>
              <a:t>    </a:t>
            </a:r>
            <a:r>
              <a:rPr lang="zh-CN" altLang="en-US" sz="2800" b="1" dirty="0" smtClean="0">
                <a:solidFill>
                  <a:srgbClr val="002060"/>
                </a:solidFill>
              </a:rPr>
              <a:t>考试方式：笔试</a:t>
            </a:r>
            <a:r>
              <a:rPr lang="en-US" altLang="zh-CN" sz="2800" b="1" dirty="0" smtClean="0">
                <a:solidFill>
                  <a:srgbClr val="002060"/>
                </a:solidFill>
              </a:rPr>
              <a:t>+</a:t>
            </a:r>
            <a:r>
              <a:rPr lang="zh-CN" altLang="en-US" sz="2800" b="1" dirty="0" smtClean="0">
                <a:solidFill>
                  <a:srgbClr val="002060"/>
                </a:solidFill>
              </a:rPr>
              <a:t>面试</a:t>
            </a:r>
            <a:endParaRPr lang="zh-CN" altLang="en-US" sz="2800" b="1" dirty="0">
              <a:solidFill>
                <a:srgbClr val="002060"/>
              </a:solidFill>
            </a:endParaRPr>
          </a:p>
        </p:txBody>
      </p:sp>
      <p:pic>
        <p:nvPicPr>
          <p:cNvPr id="4102" name="Picture 7"/>
          <p:cNvPicPr>
            <a:picLocks noChangeAspect="1" noChangeArrowheads="1"/>
          </p:cNvPicPr>
          <p:nvPr/>
        </p:nvPicPr>
        <p:blipFill>
          <a:blip r:embed="rId1" cstate="print"/>
          <a:srcRect/>
          <a:stretch>
            <a:fillRect/>
          </a:stretch>
        </p:blipFill>
        <p:spPr bwMode="auto">
          <a:xfrm>
            <a:off x="354013" y="295275"/>
            <a:ext cx="1847850" cy="433388"/>
          </a:xfrm>
          <a:prstGeom prst="rect">
            <a:avLst/>
          </a:prstGeom>
          <a:noFill/>
          <a:ln w="9525">
            <a:noFill/>
            <a:miter lim="800000"/>
            <a:headEnd/>
            <a:tailEnd/>
          </a:ln>
          <a:effectLst/>
        </p:spPr>
      </p:pic>
      <p:sp>
        <p:nvSpPr>
          <p:cNvPr id="8"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9" name="TextBox 6"/>
          <p:cNvSpPr txBox="1">
            <a:spLocks noChangeArrowheads="1"/>
          </p:cNvSpPr>
          <p:nvPr/>
        </p:nvSpPr>
        <p:spPr bwMode="auto">
          <a:xfrm>
            <a:off x="899974" y="3645277"/>
            <a:ext cx="7957392" cy="1645920"/>
          </a:xfrm>
          <a:prstGeom prst="rect">
            <a:avLst/>
          </a:prstGeom>
          <a:noFill/>
          <a:ln w="9525">
            <a:noFill/>
            <a:miter lim="800000"/>
          </a:ln>
        </p:spPr>
        <p:txBody>
          <a:bodyPr wrap="square">
            <a:spAutoFit/>
          </a:bodyPr>
          <a:lstStyle/>
          <a:p>
            <a:pPr>
              <a:lnSpc>
                <a:spcPct val="150000"/>
              </a:lnSpc>
            </a:pPr>
            <a:r>
              <a:rPr lang="zh-CN" altLang="en-US" sz="2800" b="1" dirty="0" smtClean="0">
                <a:solidFill>
                  <a:srgbClr val="002060"/>
                </a:solidFill>
              </a:rPr>
              <a:t>主要计分方式</a:t>
            </a:r>
            <a:r>
              <a:rPr lang="zh-CN" altLang="en-US" sz="2800" b="1" dirty="0" smtClean="0">
                <a:solidFill>
                  <a:srgbClr val="002060"/>
                </a:solidFill>
              </a:rPr>
              <a:t>：</a:t>
            </a:r>
            <a:endParaRPr lang="zh-CN" altLang="en-US" sz="2800" b="1" dirty="0" smtClean="0">
              <a:solidFill>
                <a:srgbClr val="002060"/>
              </a:solidFill>
            </a:endParaRPr>
          </a:p>
          <a:p>
            <a:pPr>
              <a:lnSpc>
                <a:spcPct val="150000"/>
              </a:lnSpc>
            </a:pPr>
            <a:r>
              <a:rPr lang="zh-CN" altLang="en-US" sz="2000" b="1" dirty="0" smtClean="0">
                <a:solidFill>
                  <a:srgbClr val="002060"/>
                </a:solidFill>
              </a:rPr>
              <a:t>综合成绩</a:t>
            </a:r>
            <a:r>
              <a:rPr lang="en-US" altLang="zh-CN" sz="2000" b="1" dirty="0" smtClean="0">
                <a:solidFill>
                  <a:srgbClr val="002060"/>
                </a:solidFill>
              </a:rPr>
              <a:t>=</a:t>
            </a:r>
            <a:r>
              <a:rPr lang="zh-CN" altLang="en-US" sz="2000" b="1" dirty="0" smtClean="0">
                <a:solidFill>
                  <a:srgbClr val="002060"/>
                </a:solidFill>
              </a:rPr>
              <a:t>笔试成绩</a:t>
            </a:r>
            <a:r>
              <a:rPr lang="en-US" altLang="zh-CN" sz="2000" b="1" dirty="0" smtClean="0">
                <a:solidFill>
                  <a:srgbClr val="002060"/>
                </a:solidFill>
              </a:rPr>
              <a:t>×50%+</a:t>
            </a:r>
            <a:r>
              <a:rPr lang="zh-CN" altLang="en-US" sz="2000" b="1" dirty="0" smtClean="0">
                <a:solidFill>
                  <a:srgbClr val="002060"/>
                </a:solidFill>
              </a:rPr>
              <a:t>面试成绩</a:t>
            </a:r>
            <a:r>
              <a:rPr lang="en-US" altLang="zh-CN" sz="2000" b="1" dirty="0" smtClean="0">
                <a:solidFill>
                  <a:srgbClr val="002060"/>
                </a:solidFill>
              </a:rPr>
              <a:t>×50%</a:t>
            </a:r>
            <a:r>
              <a:rPr lang="zh-CN" altLang="en-US" sz="2000" b="1" dirty="0" smtClean="0">
                <a:solidFill>
                  <a:srgbClr val="002060"/>
                </a:solidFill>
              </a:rPr>
              <a:t>；</a:t>
            </a:r>
            <a:br>
              <a:rPr lang="zh-CN" altLang="en-US" sz="3200" b="1" dirty="0" smtClean="0">
                <a:solidFill>
                  <a:srgbClr val="002060"/>
                </a:solidFill>
              </a:rPr>
            </a:br>
            <a:endParaRPr lang="zh-CN" altLang="en-US" sz="2000" b="1" dirty="0" smtClean="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fade">
                                      <p:cBhvr>
                                        <p:cTn id="12" dur="1000"/>
                                        <p:tgtEl>
                                          <p:spTgt spid="4101"/>
                                        </p:tgtEl>
                                      </p:cBhvr>
                                    </p:animEffect>
                                    <p:anim calcmode="lin" valueType="num">
                                      <p:cBhvr>
                                        <p:cTn id="13" dur="1000" fill="hold"/>
                                        <p:tgtEl>
                                          <p:spTgt spid="4101"/>
                                        </p:tgtEl>
                                        <p:attrNameLst>
                                          <p:attrName>ppt_x</p:attrName>
                                        </p:attrNameLst>
                                      </p:cBhvr>
                                      <p:tavLst>
                                        <p:tav tm="0">
                                          <p:val>
                                            <p:strVal val="#ppt_x"/>
                                          </p:val>
                                        </p:tav>
                                        <p:tav tm="100000">
                                          <p:val>
                                            <p:strVal val="#ppt_x"/>
                                          </p:val>
                                        </p:tav>
                                      </p:tavLst>
                                    </p:anim>
                                    <p:anim calcmode="lin" valueType="num">
                                      <p:cBhvr>
                                        <p:cTn id="14" dur="1000" fill="hold"/>
                                        <p:tgtEl>
                                          <p:spTgt spid="410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4" grpId="1" bldLvl="0" autoUpdateAnimBg="0"/>
      <p:bldP spid="4" grpId="2" bldLvl="0" autoUpdateAnimBg="0"/>
      <p:bldP spid="4" grpId="3" bldLvl="0" autoUpdateAnimBg="0"/>
      <p:bldP spid="4" grpId="4" bldLvl="0" autoUpdateAnimBg="0"/>
      <p:bldP spid="4" grpId="5" bldLvl="0" autoUpdateAnimBg="0"/>
      <p:bldP spid="4" grpId="6" bldLvl="0" autoUpdateAnimBg="0"/>
      <p:bldP spid="4" grpId="7" bldLvl="0" autoUpdateAnimBg="0"/>
      <p:bldP spid="4" grpId="8" bldLvl="0" autoUpdateAnimBg="0"/>
      <p:bldP spid="4" grpId="9" bldLvl="0" autoUpdateAnimBg="0"/>
      <p:bldP spid="4" grpId="10" bldLvl="0" autoUpdateAnimBg="0"/>
      <p:bldP spid="4" grpId="11" bldLvl="0" autoUpdateAnimBg="0"/>
      <p:bldP spid="4" grpId="12" animBg="1" autoUpdateAnimBg="0"/>
      <p:bldP spid="4101"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5915000"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人文科技常识</a:t>
            </a:r>
            <a:endParaRPr lang="zh-CN" altLang="en-US" b="1" dirty="0" smtClean="0">
              <a:solidFill>
                <a:srgbClr val="002060"/>
              </a:solidFill>
              <a:ea typeface="黑体" pitchFamily="49" charset="-122"/>
            </a:endParaRPr>
          </a:p>
        </p:txBody>
      </p:sp>
      <p:sp>
        <p:nvSpPr>
          <p:cNvPr id="11" name="TextBox 6"/>
          <p:cNvSpPr txBox="1">
            <a:spLocks noChangeArrowheads="1"/>
          </p:cNvSpPr>
          <p:nvPr/>
        </p:nvSpPr>
        <p:spPr bwMode="auto">
          <a:xfrm>
            <a:off x="467921" y="2276991"/>
            <a:ext cx="8172400" cy="4069080"/>
          </a:xfrm>
          <a:prstGeom prst="rect">
            <a:avLst/>
          </a:prstGeom>
          <a:noFill/>
          <a:ln w="9525">
            <a:noFill/>
            <a:miter lim="800000"/>
          </a:ln>
        </p:spPr>
        <p:txBody>
          <a:bodyPr wrap="square">
            <a:spAutoFit/>
          </a:bodyPr>
          <a:lstStyle/>
          <a:p>
            <a:pPr>
              <a:lnSpc>
                <a:spcPct val="150000"/>
              </a:lnSpc>
            </a:pPr>
            <a:r>
              <a:rPr altLang="zh-CN" b="1" dirty="0" smtClean="0">
                <a:solidFill>
                  <a:srgbClr val="002060"/>
                </a:solidFill>
              </a:rPr>
              <a:t>燕京八景是老北京著名的八处景点，又称“燕山八景”或“燕台八景”等，“太液秋风”是“燕京八景”之一，它的位置是在比较的（    ）</a:t>
            </a:r>
            <a:endParaRPr altLang="zh-CN" b="1" dirty="0" smtClean="0">
              <a:solidFill>
                <a:srgbClr val="002060"/>
              </a:solidFill>
            </a:endParaRPr>
          </a:p>
          <a:p>
            <a:pPr>
              <a:lnSpc>
                <a:spcPct val="150000"/>
              </a:lnSpc>
            </a:pPr>
            <a:r>
              <a:rPr altLang="zh-CN" b="1" dirty="0" smtClean="0">
                <a:solidFill>
                  <a:srgbClr val="002060"/>
                </a:solidFill>
              </a:rPr>
              <a:t>A.中南海   B.云泉山   C.琼岛    D蓟门桥</a:t>
            </a:r>
            <a:endParaRPr altLang="zh-CN" b="1" dirty="0" smtClean="0">
              <a:solidFill>
                <a:srgbClr val="002060"/>
              </a:solidFill>
            </a:endParaRPr>
          </a:p>
          <a:p>
            <a:pPr>
              <a:lnSpc>
                <a:spcPct val="150000"/>
              </a:lnSpc>
            </a:pPr>
            <a:endParaRPr altLang="zh-CN" b="1" dirty="0" smtClean="0">
              <a:solidFill>
                <a:srgbClr val="002060"/>
              </a:solidFill>
            </a:endParaRPr>
          </a:p>
          <a:p>
            <a:pPr>
              <a:lnSpc>
                <a:spcPct val="150000"/>
              </a:lnSpc>
            </a:pPr>
            <a:r>
              <a:rPr altLang="zh-CN" b="1" dirty="0" smtClean="0">
                <a:solidFill>
                  <a:srgbClr val="002060"/>
                </a:solidFill>
              </a:rPr>
              <a:t>嘉兴历史悠久，文化灿烂，为中国江南文化的发源地。早在六、七千年前，先民们就在此孕育了长江下游太湖流域早期新石器文化的代表——（   ），这是中华民族古老文明的源头。</a:t>
            </a:r>
            <a:endParaRPr altLang="zh-CN" b="1" dirty="0" smtClean="0">
              <a:solidFill>
                <a:srgbClr val="002060"/>
              </a:solidFill>
            </a:endParaRPr>
          </a:p>
          <a:p>
            <a:pPr>
              <a:lnSpc>
                <a:spcPct val="150000"/>
              </a:lnSpc>
            </a:pPr>
            <a:r>
              <a:rPr altLang="zh-CN" b="1" dirty="0" smtClean="0">
                <a:solidFill>
                  <a:srgbClr val="002060"/>
                </a:solidFill>
              </a:rPr>
              <a:t>A.崧泽文化    B.河姆渡文化</a:t>
            </a:r>
            <a:endParaRPr altLang="zh-CN" b="1" dirty="0" smtClean="0">
              <a:solidFill>
                <a:srgbClr val="002060"/>
              </a:solidFill>
            </a:endParaRPr>
          </a:p>
          <a:p>
            <a:pPr>
              <a:lnSpc>
                <a:spcPct val="150000"/>
              </a:lnSpc>
            </a:pPr>
            <a:r>
              <a:rPr altLang="zh-CN" b="1" dirty="0" smtClean="0">
                <a:solidFill>
                  <a:srgbClr val="002060"/>
                </a:solidFill>
              </a:rPr>
              <a:t>C.良渚文化    D.马家浜文化</a:t>
            </a:r>
            <a:endParaRPr altLang="zh-CN" b="1" dirty="0" smtClean="0">
              <a:solidFill>
                <a:srgbClr val="002060"/>
              </a:solidFill>
            </a:endParaRPr>
          </a:p>
          <a:p>
            <a:endParaRPr lang="zh-CN" altLang="zh-CN" b="1" dirty="0">
              <a:solidFill>
                <a:srgbClr val="00206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P spid="1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36513" y="865188"/>
            <a:ext cx="8999537" cy="5589587"/>
          </a:xfrm>
          <a:prstGeom prst="rect">
            <a:avLst/>
          </a:prstGeom>
          <a:gradFill rotWithShape="0">
            <a:gsLst>
              <a:gs pos="0">
                <a:schemeClr val="folHlink"/>
              </a:gs>
              <a:gs pos="100000">
                <a:schemeClr val="bg1">
                  <a:alpha val="0"/>
                </a:schemeClr>
              </a:gs>
            </a:gsLst>
            <a:lin ang="5400000" scaled="1"/>
          </a:gradFill>
          <a:ln w="9525">
            <a:noFill/>
            <a:miter lim="800000"/>
          </a:ln>
          <a:effectLst/>
        </p:spPr>
        <p:txBody>
          <a:bodyPr anchor="ctr"/>
          <a:lstStyle/>
          <a:p>
            <a:endParaRPr lang="zh-CN" altLang="en-US"/>
          </a:p>
        </p:txBody>
      </p:sp>
      <p:cxnSp>
        <p:nvCxnSpPr>
          <p:cNvPr id="69635" name="直接连接符 5"/>
          <p:cNvCxnSpPr>
            <a:cxnSpLocks noChangeShapeType="1"/>
          </p:cNvCxnSpPr>
          <p:nvPr/>
        </p:nvCxnSpPr>
        <p:spPr bwMode="auto">
          <a:xfrm>
            <a:off x="4356100" y="647700"/>
            <a:ext cx="0" cy="981075"/>
          </a:xfrm>
          <a:prstGeom prst="line">
            <a:avLst/>
          </a:prstGeom>
          <a:noFill/>
          <a:ln w="28575">
            <a:solidFill>
              <a:schemeClr val="bg1"/>
            </a:solidFill>
            <a:round/>
          </a:ln>
          <a:effectLst/>
        </p:spPr>
      </p:cxnSp>
      <p:sp>
        <p:nvSpPr>
          <p:cNvPr id="69636" name="AutoShape 4"/>
          <p:cNvSpPr>
            <a:spLocks noChangeArrowheads="1"/>
          </p:cNvSpPr>
          <p:nvPr/>
        </p:nvSpPr>
        <p:spPr bwMode="auto">
          <a:xfrm>
            <a:off x="4427538" y="1123950"/>
            <a:ext cx="3890962" cy="865188"/>
          </a:xfrm>
          <a:prstGeom prst="flowChartOnlineStorage">
            <a:avLst/>
          </a:prstGeom>
          <a:gradFill rotWithShape="0">
            <a:gsLst>
              <a:gs pos="0">
                <a:schemeClr val="bg1"/>
              </a:gs>
              <a:gs pos="100000">
                <a:schemeClr val="bg1">
                  <a:alpha val="0"/>
                </a:schemeClr>
              </a:gs>
            </a:gsLst>
            <a:lin ang="0" scaled="1"/>
          </a:gradFill>
          <a:ln w="9525">
            <a:noFill/>
            <a:miter lim="800000"/>
          </a:ln>
        </p:spPr>
        <p:txBody>
          <a:bodyPr wrap="none" anchor="ctr"/>
          <a:lstStyle/>
          <a:p>
            <a:r>
              <a:rPr lang="zh-CN" altLang="en-US" sz="3200">
                <a:ea typeface="黑体" pitchFamily="49" charset="-122"/>
              </a:rPr>
              <a:t> 注意</a:t>
            </a:r>
            <a:endParaRPr lang="zh-CN" altLang="en-US" sz="3200">
              <a:ea typeface="黑体" pitchFamily="49" charset="-122"/>
            </a:endParaRPr>
          </a:p>
        </p:txBody>
      </p:sp>
      <p:cxnSp>
        <p:nvCxnSpPr>
          <p:cNvPr id="69637" name="AutoShape 5"/>
          <p:cNvCxnSpPr>
            <a:cxnSpLocks noChangeShapeType="1"/>
          </p:cNvCxnSpPr>
          <p:nvPr/>
        </p:nvCxnSpPr>
        <p:spPr bwMode="auto">
          <a:xfrm flipH="1">
            <a:off x="4356100" y="1619250"/>
            <a:ext cx="6350" cy="1089025"/>
          </a:xfrm>
          <a:prstGeom prst="straightConnector1">
            <a:avLst/>
          </a:prstGeom>
          <a:noFill/>
          <a:ln w="28575">
            <a:solidFill>
              <a:schemeClr val="bg1"/>
            </a:solidFill>
            <a:round/>
          </a:ln>
          <a:effectLst/>
        </p:spPr>
      </p:cxnSp>
      <p:sp>
        <p:nvSpPr>
          <p:cNvPr id="69638" name="AutoShape 6"/>
          <p:cNvSpPr>
            <a:spLocks noChangeArrowheads="1"/>
          </p:cNvSpPr>
          <p:nvPr/>
        </p:nvSpPr>
        <p:spPr bwMode="auto">
          <a:xfrm flipH="1">
            <a:off x="-303213" y="2276475"/>
            <a:ext cx="4657726" cy="865188"/>
          </a:xfrm>
          <a:prstGeom prst="flowChartOnlineStorage">
            <a:avLst/>
          </a:prstGeom>
          <a:gradFill rotWithShape="0">
            <a:gsLst>
              <a:gs pos="0">
                <a:schemeClr val="tx1">
                  <a:alpha val="0"/>
                </a:schemeClr>
              </a:gs>
              <a:gs pos="100000">
                <a:schemeClr val="bg1"/>
              </a:gs>
            </a:gsLst>
            <a:lin ang="0" scaled="1"/>
          </a:gradFill>
          <a:ln w="9525">
            <a:noFill/>
            <a:miter lim="800000"/>
          </a:ln>
          <a:effectLst/>
        </p:spPr>
        <p:txBody>
          <a:bodyPr wrap="none" anchor="ctr"/>
          <a:lstStyle/>
          <a:p>
            <a:r>
              <a:rPr lang="zh-CN" altLang="en-US" sz="3200" dirty="0">
                <a:ea typeface="黑体" pitchFamily="49" charset="-122"/>
              </a:rPr>
              <a:t> 一、深度复习</a:t>
            </a:r>
            <a:endParaRPr lang="zh-CN" altLang="en-US" sz="3200" dirty="0">
              <a:ea typeface="黑体" pitchFamily="49" charset="-122"/>
            </a:endParaRPr>
          </a:p>
        </p:txBody>
      </p:sp>
      <p:cxnSp>
        <p:nvCxnSpPr>
          <p:cNvPr id="69639" name="AutoShape 7"/>
          <p:cNvCxnSpPr>
            <a:cxnSpLocks noChangeShapeType="1"/>
          </p:cNvCxnSpPr>
          <p:nvPr/>
        </p:nvCxnSpPr>
        <p:spPr bwMode="auto">
          <a:xfrm>
            <a:off x="4354513" y="2698750"/>
            <a:ext cx="1587" cy="658813"/>
          </a:xfrm>
          <a:prstGeom prst="straightConnector1">
            <a:avLst/>
          </a:prstGeom>
          <a:noFill/>
          <a:ln w="28575">
            <a:solidFill>
              <a:schemeClr val="bg1"/>
            </a:solidFill>
            <a:round/>
          </a:ln>
          <a:effectLst/>
        </p:spPr>
      </p:cxnSp>
      <p:cxnSp>
        <p:nvCxnSpPr>
          <p:cNvPr id="69640" name="AutoShape 8"/>
          <p:cNvCxnSpPr>
            <a:cxnSpLocks noChangeShapeType="1"/>
          </p:cNvCxnSpPr>
          <p:nvPr/>
        </p:nvCxnSpPr>
        <p:spPr bwMode="auto">
          <a:xfrm>
            <a:off x="4354513" y="3284538"/>
            <a:ext cx="1587" cy="658812"/>
          </a:xfrm>
          <a:prstGeom prst="straightConnector1">
            <a:avLst/>
          </a:prstGeom>
          <a:noFill/>
          <a:ln w="28575">
            <a:solidFill>
              <a:schemeClr val="bg1"/>
            </a:solidFill>
            <a:round/>
          </a:ln>
          <a:effectLst/>
        </p:spPr>
      </p:cxnSp>
      <p:cxnSp>
        <p:nvCxnSpPr>
          <p:cNvPr id="69641" name="AutoShape 9"/>
          <p:cNvCxnSpPr>
            <a:cxnSpLocks noChangeShapeType="1"/>
          </p:cNvCxnSpPr>
          <p:nvPr/>
        </p:nvCxnSpPr>
        <p:spPr bwMode="auto">
          <a:xfrm>
            <a:off x="4356100" y="3860800"/>
            <a:ext cx="1588" cy="658813"/>
          </a:xfrm>
          <a:prstGeom prst="straightConnector1">
            <a:avLst/>
          </a:prstGeom>
          <a:noFill/>
          <a:ln w="28575">
            <a:solidFill>
              <a:schemeClr val="bg1"/>
            </a:solidFill>
            <a:round/>
          </a:ln>
          <a:effectLst/>
        </p:spPr>
      </p:cxnSp>
      <p:sp>
        <p:nvSpPr>
          <p:cNvPr id="69642" name="AutoShape 10"/>
          <p:cNvSpPr>
            <a:spLocks noChangeArrowheads="1"/>
          </p:cNvSpPr>
          <p:nvPr/>
        </p:nvSpPr>
        <p:spPr bwMode="auto">
          <a:xfrm>
            <a:off x="4427538" y="2924175"/>
            <a:ext cx="4970462" cy="865188"/>
          </a:xfrm>
          <a:prstGeom prst="flowChartOnlineStorage">
            <a:avLst/>
          </a:prstGeom>
          <a:gradFill rotWithShape="0">
            <a:gsLst>
              <a:gs pos="0">
                <a:schemeClr val="bg1"/>
              </a:gs>
              <a:gs pos="100000">
                <a:schemeClr val="bg1">
                  <a:alpha val="0"/>
                </a:schemeClr>
              </a:gs>
            </a:gsLst>
            <a:lin ang="0" scaled="1"/>
          </a:gradFill>
          <a:ln w="9525">
            <a:noFill/>
            <a:miter lim="800000"/>
          </a:ln>
          <a:effectLst/>
        </p:spPr>
        <p:txBody>
          <a:bodyPr wrap="none" anchor="ctr"/>
          <a:lstStyle/>
          <a:p>
            <a:r>
              <a:rPr lang="zh-CN" altLang="en-US" sz="3200" dirty="0" smtClean="0">
                <a:ea typeface="黑体" pitchFamily="49" charset="-122"/>
              </a:rPr>
              <a:t>四、练习巩固</a:t>
            </a:r>
            <a:endParaRPr lang="zh-CN" altLang="en-US" sz="3200" dirty="0">
              <a:ea typeface="黑体" pitchFamily="49" charset="-122"/>
            </a:endParaRPr>
          </a:p>
        </p:txBody>
      </p:sp>
      <p:sp>
        <p:nvSpPr>
          <p:cNvPr id="69643" name="AutoShape 11"/>
          <p:cNvSpPr>
            <a:spLocks noChangeArrowheads="1"/>
          </p:cNvSpPr>
          <p:nvPr/>
        </p:nvSpPr>
        <p:spPr bwMode="auto">
          <a:xfrm flipH="1">
            <a:off x="-376238" y="3429000"/>
            <a:ext cx="4656138" cy="865188"/>
          </a:xfrm>
          <a:prstGeom prst="flowChartOnlineStorage">
            <a:avLst/>
          </a:prstGeom>
          <a:gradFill rotWithShape="0">
            <a:gsLst>
              <a:gs pos="0">
                <a:schemeClr val="tx1">
                  <a:alpha val="0"/>
                </a:schemeClr>
              </a:gs>
              <a:gs pos="100000">
                <a:schemeClr val="bg1"/>
              </a:gs>
            </a:gsLst>
            <a:lin ang="0" scaled="1"/>
          </a:gradFill>
          <a:ln w="9525">
            <a:noFill/>
            <a:miter lim="800000"/>
          </a:ln>
          <a:effectLst/>
        </p:spPr>
        <p:txBody>
          <a:bodyPr wrap="none" anchor="ctr"/>
          <a:lstStyle/>
          <a:p>
            <a:r>
              <a:rPr lang="zh-CN" altLang="en-US" sz="3200" dirty="0">
                <a:ea typeface="黑体" pitchFamily="49" charset="-122"/>
              </a:rPr>
              <a:t> </a:t>
            </a:r>
            <a:r>
              <a:rPr lang="zh-CN" altLang="en-US" sz="3200" dirty="0" smtClean="0">
                <a:ea typeface="黑体" pitchFamily="49" charset="-122"/>
              </a:rPr>
              <a:t>二、整体把握</a:t>
            </a:r>
            <a:endParaRPr lang="zh-CN" altLang="en-US" dirty="0"/>
          </a:p>
        </p:txBody>
      </p:sp>
      <p:sp>
        <p:nvSpPr>
          <p:cNvPr id="69644" name="AutoShape 12"/>
          <p:cNvSpPr>
            <a:spLocks noChangeArrowheads="1"/>
          </p:cNvSpPr>
          <p:nvPr/>
        </p:nvSpPr>
        <p:spPr bwMode="auto">
          <a:xfrm>
            <a:off x="4429125" y="4076700"/>
            <a:ext cx="4970463" cy="865188"/>
          </a:xfrm>
          <a:prstGeom prst="flowChartOnlineStorage">
            <a:avLst/>
          </a:prstGeom>
          <a:gradFill rotWithShape="0">
            <a:gsLst>
              <a:gs pos="0">
                <a:schemeClr val="bg1"/>
              </a:gs>
              <a:gs pos="100000">
                <a:schemeClr val="bg1">
                  <a:alpha val="0"/>
                </a:schemeClr>
              </a:gs>
            </a:gsLst>
            <a:lin ang="0" scaled="1"/>
          </a:gradFill>
          <a:ln w="9525">
            <a:noFill/>
            <a:miter lim="800000"/>
          </a:ln>
          <a:effectLst/>
        </p:spPr>
        <p:txBody>
          <a:bodyPr wrap="none" anchor="ctr"/>
          <a:lstStyle/>
          <a:p>
            <a:r>
              <a:rPr lang="zh-CN" altLang="en-US" sz="3200" dirty="0" smtClean="0">
                <a:ea typeface="黑体" pitchFamily="49" charset="-122"/>
              </a:rPr>
              <a:t>五、调整心态</a:t>
            </a:r>
            <a:endParaRPr lang="zh-CN" altLang="en-US" dirty="0"/>
          </a:p>
        </p:txBody>
      </p:sp>
      <p:cxnSp>
        <p:nvCxnSpPr>
          <p:cNvPr id="69645" name="AutoShape 13"/>
          <p:cNvCxnSpPr>
            <a:cxnSpLocks noChangeShapeType="1"/>
          </p:cNvCxnSpPr>
          <p:nvPr/>
        </p:nvCxnSpPr>
        <p:spPr bwMode="auto">
          <a:xfrm>
            <a:off x="4356100" y="4510088"/>
            <a:ext cx="1588" cy="658812"/>
          </a:xfrm>
          <a:prstGeom prst="straightConnector1">
            <a:avLst/>
          </a:prstGeom>
          <a:noFill/>
          <a:ln w="28575">
            <a:solidFill>
              <a:schemeClr val="bg1"/>
            </a:solidFill>
            <a:round/>
          </a:ln>
          <a:effectLst/>
        </p:spPr>
      </p:cxnSp>
      <p:sp>
        <p:nvSpPr>
          <p:cNvPr id="69646" name="AutoShape 14"/>
          <p:cNvSpPr>
            <a:spLocks noChangeArrowheads="1"/>
          </p:cNvSpPr>
          <p:nvPr/>
        </p:nvSpPr>
        <p:spPr bwMode="auto">
          <a:xfrm flipH="1">
            <a:off x="-376238" y="4797425"/>
            <a:ext cx="4656138" cy="865188"/>
          </a:xfrm>
          <a:prstGeom prst="flowChartOnlineStorage">
            <a:avLst/>
          </a:prstGeom>
          <a:gradFill rotWithShape="0">
            <a:gsLst>
              <a:gs pos="0">
                <a:schemeClr val="tx1">
                  <a:alpha val="0"/>
                </a:schemeClr>
              </a:gs>
              <a:gs pos="100000">
                <a:schemeClr val="bg1"/>
              </a:gs>
            </a:gsLst>
            <a:lin ang="0" scaled="1"/>
          </a:gradFill>
          <a:ln w="9525">
            <a:noFill/>
            <a:miter lim="800000"/>
          </a:ln>
          <a:effectLst/>
        </p:spPr>
        <p:txBody>
          <a:bodyPr wrap="none" anchor="ctr"/>
          <a:lstStyle/>
          <a:p>
            <a:r>
              <a:rPr lang="zh-CN" altLang="en-US" sz="3200" dirty="0">
                <a:ea typeface="黑体" pitchFamily="49" charset="-122"/>
              </a:rPr>
              <a:t> </a:t>
            </a:r>
            <a:r>
              <a:rPr lang="zh-CN" altLang="en-US" sz="3200" dirty="0" smtClean="0">
                <a:ea typeface="黑体" pitchFamily="49" charset="-122"/>
              </a:rPr>
              <a:t>三、重点侧重</a:t>
            </a:r>
            <a:endParaRPr lang="zh-CN" altLang="en-US" dirty="0"/>
          </a:p>
        </p:txBody>
      </p:sp>
      <p:cxnSp>
        <p:nvCxnSpPr>
          <p:cNvPr id="69647" name="AutoShape 15"/>
          <p:cNvCxnSpPr>
            <a:cxnSpLocks noChangeShapeType="1"/>
          </p:cNvCxnSpPr>
          <p:nvPr/>
        </p:nvCxnSpPr>
        <p:spPr bwMode="auto">
          <a:xfrm flipH="1">
            <a:off x="4354513" y="5086350"/>
            <a:ext cx="1587" cy="1655763"/>
          </a:xfrm>
          <a:prstGeom prst="straightConnector1">
            <a:avLst/>
          </a:prstGeom>
          <a:noFill/>
          <a:ln w="28575">
            <a:solidFill>
              <a:schemeClr val="bg1"/>
            </a:solidFill>
            <a:round/>
          </a:ln>
          <a:effectLst/>
        </p:spPr>
      </p:cxnSp>
      <p:pic>
        <p:nvPicPr>
          <p:cNvPr id="69648" name="Picture 16" descr="006120"/>
          <p:cNvPicPr>
            <a:picLocks noChangeAspect="1" noChangeArrowheads="1"/>
          </p:cNvPicPr>
          <p:nvPr/>
        </p:nvPicPr>
        <p:blipFill>
          <a:blip r:embed="rId1" cstate="print"/>
          <a:srcRect/>
          <a:stretch>
            <a:fillRect/>
          </a:stretch>
        </p:blipFill>
        <p:spPr bwMode="auto">
          <a:xfrm>
            <a:off x="3924300" y="1123950"/>
            <a:ext cx="936625" cy="936625"/>
          </a:xfrm>
          <a:prstGeom prst="rect">
            <a:avLst/>
          </a:prstGeom>
          <a:noFill/>
          <a:ln w="9525">
            <a:noFill/>
            <a:miter lim="800000"/>
            <a:headEnd/>
            <a:tailEnd/>
          </a:ln>
          <a:effectLst/>
        </p:spPr>
      </p:pic>
      <p:sp>
        <p:nvSpPr>
          <p:cNvPr id="46097" name="矩形 1"/>
          <p:cNvSpPr>
            <a:spLocks noChangeArrowheads="1"/>
          </p:cNvSpPr>
          <p:nvPr/>
        </p:nvSpPr>
        <p:spPr bwMode="auto">
          <a:xfrm>
            <a:off x="3838575" y="219075"/>
            <a:ext cx="4403725" cy="646113"/>
          </a:xfrm>
          <a:prstGeom prst="rect">
            <a:avLst/>
          </a:prstGeom>
          <a:noFill/>
          <a:ln w="9525">
            <a:noFill/>
            <a:miter lim="800000"/>
          </a:ln>
        </p:spPr>
        <p:txBody>
          <a:bodyPr>
            <a:spAutoFit/>
          </a:bodyPr>
          <a:lstStyle/>
          <a:p>
            <a:pPr algn="r"/>
            <a:r>
              <a:rPr lang="zh-CN" altLang="en-US" sz="3600">
                <a:solidFill>
                  <a:schemeClr val="bg1"/>
                </a:solidFill>
                <a:latin typeface="微软雅黑" pitchFamily="34" charset="-122"/>
                <a:ea typeface="微软雅黑" pitchFamily="34" charset="-122"/>
              </a:rPr>
              <a:t>五、备考温馨提示</a:t>
            </a:r>
            <a:endParaRPr lang="zh-CN" altLang="en-US" sz="3600">
              <a:solidFill>
                <a:schemeClr val="bg1"/>
              </a:solidFill>
              <a:latin typeface="微软雅黑" pitchFamily="34" charset="-122"/>
              <a:ea typeface="微软雅黑" pitchFamily="34" charset="-122"/>
            </a:endParaRPr>
          </a:p>
        </p:txBody>
      </p:sp>
      <p:sp>
        <p:nvSpPr>
          <p:cNvPr id="19"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pic>
        <p:nvPicPr>
          <p:cNvPr id="46099" name="Picture 7"/>
          <p:cNvPicPr>
            <a:picLocks noChangeAspect="1" noChangeArrowheads="1"/>
          </p:cNvPicPr>
          <p:nvPr/>
        </p:nvPicPr>
        <p:blipFill>
          <a:blip r:embed="rId2" cstate="print"/>
          <a:srcRect/>
          <a:stretch>
            <a:fillRect/>
          </a:stretch>
        </p:blipFill>
        <p:spPr bwMode="auto">
          <a:xfrm>
            <a:off x="387350" y="249238"/>
            <a:ext cx="1847850" cy="433387"/>
          </a:xfrm>
          <a:prstGeom prst="rect">
            <a:avLst/>
          </a:prstGeom>
          <a:noFill/>
          <a:ln w="9525">
            <a:noFill/>
            <a:miter lim="800000"/>
            <a:headEnd/>
            <a:tailEnd/>
          </a:ln>
          <a:effectLst/>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500"/>
                                  </p:stCondLst>
                                  <p:childTnLst>
                                    <p:set>
                                      <p:cBhvr>
                                        <p:cTn id="6" dur="1" fill="hold">
                                          <p:stCondLst>
                                            <p:cond delay="0"/>
                                          </p:stCondLst>
                                        </p:cTn>
                                        <p:tgtEl>
                                          <p:spTgt spid="69635"/>
                                        </p:tgtEl>
                                        <p:attrNameLst>
                                          <p:attrName>style.visibility</p:attrName>
                                        </p:attrNameLst>
                                      </p:cBhvr>
                                      <p:to>
                                        <p:strVal val="visible"/>
                                      </p:to>
                                    </p:set>
                                    <p:anim calcmode="lin" valueType="num">
                                      <p:cBhvr additive="base">
                                        <p:cTn id="7" dur="500" fill="hold"/>
                                        <p:tgtEl>
                                          <p:spTgt spid="69635"/>
                                        </p:tgtEl>
                                        <p:attrNameLst>
                                          <p:attrName>ppt_x</p:attrName>
                                        </p:attrNameLst>
                                      </p:cBhvr>
                                      <p:tavLst>
                                        <p:tav tm="0">
                                          <p:val>
                                            <p:strVal val="#ppt_x"/>
                                          </p:val>
                                        </p:tav>
                                        <p:tav tm="100000">
                                          <p:val>
                                            <p:strVal val="#ppt_x"/>
                                          </p:val>
                                        </p:tav>
                                      </p:tavLst>
                                    </p:anim>
                                    <p:anim calcmode="lin" valueType="num">
                                      <p:cBhvr additive="base">
                                        <p:cTn id="8" dur="500" fill="hold"/>
                                        <p:tgtEl>
                                          <p:spTgt spid="69635"/>
                                        </p:tgtEl>
                                        <p:attrNameLst>
                                          <p:attrName>ppt_y</p:attrName>
                                        </p:attrNameLst>
                                      </p:cBhvr>
                                      <p:tavLst>
                                        <p:tav tm="0">
                                          <p:val>
                                            <p:strVal val="0-#ppt_h/2"/>
                                          </p:val>
                                        </p:tav>
                                        <p:tav tm="100000">
                                          <p:val>
                                            <p:strVal val="#ppt_y"/>
                                          </p:val>
                                        </p:tav>
                                      </p:tavLst>
                                    </p:anim>
                                  </p:childTnLst>
                                </p:cTn>
                              </p:par>
                              <p:par>
                                <p:cTn id="9" presetID="47" presetClass="entr" presetSubtype="0" fill="hold" nodeType="withEffect">
                                  <p:stCondLst>
                                    <p:cond delay="0"/>
                                  </p:stCondLst>
                                  <p:childTnLst>
                                    <p:set>
                                      <p:cBhvr>
                                        <p:cTn id="10" dur="1" fill="hold">
                                          <p:stCondLst>
                                            <p:cond delay="0"/>
                                          </p:stCondLst>
                                        </p:cTn>
                                        <p:tgtEl>
                                          <p:spTgt spid="69648"/>
                                        </p:tgtEl>
                                        <p:attrNameLst>
                                          <p:attrName>style.visibility</p:attrName>
                                        </p:attrNameLst>
                                      </p:cBhvr>
                                      <p:to>
                                        <p:strVal val="visible"/>
                                      </p:to>
                                    </p:set>
                                    <p:animEffect transition="in" filter="fade">
                                      <p:cBhvr>
                                        <p:cTn id="11" dur="1000"/>
                                        <p:tgtEl>
                                          <p:spTgt spid="69648"/>
                                        </p:tgtEl>
                                      </p:cBhvr>
                                    </p:animEffect>
                                    <p:anim calcmode="lin" valueType="num">
                                      <p:cBhvr>
                                        <p:cTn id="12" dur="1000" fill="hold"/>
                                        <p:tgtEl>
                                          <p:spTgt spid="69648"/>
                                        </p:tgtEl>
                                        <p:attrNameLst>
                                          <p:attrName>ppt_x</p:attrName>
                                        </p:attrNameLst>
                                      </p:cBhvr>
                                      <p:tavLst>
                                        <p:tav tm="0">
                                          <p:val>
                                            <p:strVal val="#ppt_x"/>
                                          </p:val>
                                        </p:tav>
                                        <p:tav tm="100000">
                                          <p:val>
                                            <p:strVal val="#ppt_x"/>
                                          </p:val>
                                        </p:tav>
                                      </p:tavLst>
                                    </p:anim>
                                    <p:anim calcmode="lin" valueType="num">
                                      <p:cBhvr>
                                        <p:cTn id="13" dur="1000" fill="hold"/>
                                        <p:tgtEl>
                                          <p:spTgt spid="69648"/>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0" presetClass="path" presetSubtype="0" accel="50000" decel="50000" fill="hold" nodeType="afterEffect">
                                  <p:stCondLst>
                                    <p:cond delay="0"/>
                                  </p:stCondLst>
                                  <p:childTnLst>
                                    <p:animMotion origin="layout" path="M 0.000000 0.000000 L 0.329861 0.000000 L 0.001597 0.000000 L 0.000000 0.000000 Z " pathEditMode="relative" rAng="0" ptsTypes="">
                                      <p:cBhvr>
                                        <p:cTn id="16" dur="2000" fill="hold"/>
                                        <p:tgtEl>
                                          <p:spTgt spid="69648"/>
                                        </p:tgtEl>
                                        <p:attrNameLst>
                                          <p:attrName>ppt_x</p:attrName>
                                          <p:attrName>ppt_y</p:attrName>
                                        </p:attrNameLst>
                                      </p:cBhvr>
                                      <p:rCtr x="0" y="0"/>
                                    </p:animMotion>
                                  </p:childTnLst>
                                </p:cTn>
                              </p:par>
                              <p:par>
                                <p:cTn id="17" presetID="22" presetClass="entr" presetSubtype="2" fill="hold" grpId="0" nodeType="withEffect">
                                  <p:stCondLst>
                                    <p:cond delay="800"/>
                                  </p:stCondLst>
                                  <p:childTnLst>
                                    <p:set>
                                      <p:cBhvr>
                                        <p:cTn id="18" dur="1" fill="hold">
                                          <p:stCondLst>
                                            <p:cond delay="0"/>
                                          </p:stCondLst>
                                        </p:cTn>
                                        <p:tgtEl>
                                          <p:spTgt spid="69636"/>
                                        </p:tgtEl>
                                        <p:attrNameLst>
                                          <p:attrName>style.visibility</p:attrName>
                                        </p:attrNameLst>
                                      </p:cBhvr>
                                      <p:to>
                                        <p:strVal val="visible"/>
                                      </p:to>
                                    </p:set>
                                    <p:animEffect transition="in" filter="wipe(right)">
                                      <p:cBhvr>
                                        <p:cTn id="19" dur="1000"/>
                                        <p:tgtEl>
                                          <p:spTgt spid="6963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1" fill="hold" nodeType="clickEffect">
                                  <p:stCondLst>
                                    <p:cond delay="0"/>
                                  </p:stCondLst>
                                  <p:childTnLst>
                                    <p:set>
                                      <p:cBhvr>
                                        <p:cTn id="23" dur="1" fill="hold">
                                          <p:stCondLst>
                                            <p:cond delay="0"/>
                                          </p:stCondLst>
                                        </p:cTn>
                                        <p:tgtEl>
                                          <p:spTgt spid="69637"/>
                                        </p:tgtEl>
                                        <p:attrNameLst>
                                          <p:attrName>style.visibility</p:attrName>
                                        </p:attrNameLst>
                                      </p:cBhvr>
                                      <p:to>
                                        <p:strVal val="visible"/>
                                      </p:to>
                                    </p:set>
                                    <p:anim calcmode="lin" valueType="num">
                                      <p:cBhvr additive="base">
                                        <p:cTn id="24" dur="500" fill="hold"/>
                                        <p:tgtEl>
                                          <p:spTgt spid="69637"/>
                                        </p:tgtEl>
                                        <p:attrNameLst>
                                          <p:attrName>ppt_x</p:attrName>
                                        </p:attrNameLst>
                                      </p:cBhvr>
                                      <p:tavLst>
                                        <p:tav tm="0">
                                          <p:val>
                                            <p:strVal val="#ppt_x"/>
                                          </p:val>
                                        </p:tav>
                                        <p:tav tm="100000">
                                          <p:val>
                                            <p:strVal val="#ppt_x"/>
                                          </p:val>
                                        </p:tav>
                                      </p:tavLst>
                                    </p:anim>
                                    <p:anim calcmode="lin" valueType="num">
                                      <p:cBhvr additive="base">
                                        <p:cTn id="25" dur="500" fill="hold"/>
                                        <p:tgtEl>
                                          <p:spTgt spid="69637"/>
                                        </p:tgtEl>
                                        <p:attrNameLst>
                                          <p:attrName>ppt_y</p:attrName>
                                        </p:attrNameLst>
                                      </p:cBhvr>
                                      <p:tavLst>
                                        <p:tav tm="0">
                                          <p:val>
                                            <p:strVal val="0-#ppt_h/2"/>
                                          </p:val>
                                        </p:tav>
                                        <p:tav tm="100000">
                                          <p:val>
                                            <p:strVal val="#ppt_y"/>
                                          </p:val>
                                        </p:tav>
                                      </p:tavLst>
                                    </p:anim>
                                  </p:childTnLst>
                                </p:cTn>
                              </p:par>
                              <p:par>
                                <p:cTn id="26" presetID="0" presetClass="path" presetSubtype="0" accel="50000" decel="50000" fill="hold" nodeType="withEffect">
                                  <p:stCondLst>
                                    <p:cond delay="0"/>
                                  </p:stCondLst>
                                  <p:childTnLst>
                                    <p:animMotion origin="layout" path="M 0.000000 0.000000 L 0.000000 0.164167 L -0.299861 0.164167 L 0.000000 0.164167 " pathEditMode="relative" rAng="0" ptsTypes="">
                                      <p:cBhvr>
                                        <p:cTn id="27" dur="2000" fill="hold"/>
                                        <p:tgtEl>
                                          <p:spTgt spid="69648"/>
                                        </p:tgtEl>
                                        <p:attrNameLst>
                                          <p:attrName>ppt_x</p:attrName>
                                          <p:attrName>ppt_y</p:attrName>
                                        </p:attrNameLst>
                                      </p:cBhvr>
                                      <p:rCtr x="0" y="0"/>
                                    </p:animMotion>
                                  </p:childTnLst>
                                </p:cTn>
                              </p:par>
                              <p:par>
                                <p:cTn id="28" presetID="22" presetClass="entr" presetSubtype="8" fill="hold" grpId="0" nodeType="withEffect">
                                  <p:stCondLst>
                                    <p:cond delay="800"/>
                                  </p:stCondLst>
                                  <p:childTnLst>
                                    <p:set>
                                      <p:cBhvr>
                                        <p:cTn id="29" dur="1" fill="hold">
                                          <p:stCondLst>
                                            <p:cond delay="0"/>
                                          </p:stCondLst>
                                        </p:cTn>
                                        <p:tgtEl>
                                          <p:spTgt spid="69638"/>
                                        </p:tgtEl>
                                        <p:attrNameLst>
                                          <p:attrName>style.visibility</p:attrName>
                                        </p:attrNameLst>
                                      </p:cBhvr>
                                      <p:to>
                                        <p:strVal val="visible"/>
                                      </p:to>
                                    </p:set>
                                    <p:animEffect transition="in" filter="wipe(left)">
                                      <p:cBhvr>
                                        <p:cTn id="30" dur="1000"/>
                                        <p:tgtEl>
                                          <p:spTgt spid="6963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69639"/>
                                        </p:tgtEl>
                                        <p:attrNameLst>
                                          <p:attrName>style.visibility</p:attrName>
                                        </p:attrNameLst>
                                      </p:cBhvr>
                                      <p:to>
                                        <p:strVal val="visible"/>
                                      </p:to>
                                    </p:set>
                                    <p:animEffect transition="in" filter="wipe(up)">
                                      <p:cBhvr>
                                        <p:cTn id="35" dur="500"/>
                                        <p:tgtEl>
                                          <p:spTgt spid="69639"/>
                                        </p:tgtEl>
                                      </p:cBhvr>
                                    </p:animEffect>
                                  </p:childTnLst>
                                </p:cTn>
                              </p:par>
                              <p:par>
                                <p:cTn id="36" presetID="0" presetClass="path" presetSubtype="0" accel="50000" decel="50000" fill="hold" nodeType="withEffect">
                                  <p:stCondLst>
                                    <p:cond delay="0"/>
                                  </p:stCondLst>
                                  <p:childTnLst>
                                    <p:animMotion origin="layout" path="M -0.002986 0.165648 L -0.002986 0.258241 L 0.429444 0.258241 L -0.006181 0.258241 " pathEditMode="relative" rAng="0" ptsTypes="">
                                      <p:cBhvr>
                                        <p:cTn id="37" dur="2000" fill="hold"/>
                                        <p:tgtEl>
                                          <p:spTgt spid="69648"/>
                                        </p:tgtEl>
                                        <p:attrNameLst>
                                          <p:attrName>ppt_x</p:attrName>
                                          <p:attrName>ppt_y</p:attrName>
                                        </p:attrNameLst>
                                      </p:cBhvr>
                                      <p:rCtr x="0" y="0"/>
                                    </p:animMotion>
                                  </p:childTnLst>
                                </p:cTn>
                              </p:par>
                              <p:par>
                                <p:cTn id="38" presetID="22" presetClass="entr" presetSubtype="2" fill="hold" grpId="0" nodeType="withEffect">
                                  <p:stCondLst>
                                    <p:cond delay="800"/>
                                  </p:stCondLst>
                                  <p:childTnLst>
                                    <p:set>
                                      <p:cBhvr>
                                        <p:cTn id="39" dur="1" fill="hold">
                                          <p:stCondLst>
                                            <p:cond delay="0"/>
                                          </p:stCondLst>
                                        </p:cTn>
                                        <p:tgtEl>
                                          <p:spTgt spid="69642"/>
                                        </p:tgtEl>
                                        <p:attrNameLst>
                                          <p:attrName>style.visibility</p:attrName>
                                        </p:attrNameLst>
                                      </p:cBhvr>
                                      <p:to>
                                        <p:strVal val="visible"/>
                                      </p:to>
                                    </p:set>
                                    <p:animEffect transition="in" filter="wipe(right)">
                                      <p:cBhvr>
                                        <p:cTn id="40" dur="1000"/>
                                        <p:tgtEl>
                                          <p:spTgt spid="6964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69640"/>
                                        </p:tgtEl>
                                        <p:attrNameLst>
                                          <p:attrName>style.visibility</p:attrName>
                                        </p:attrNameLst>
                                      </p:cBhvr>
                                      <p:to>
                                        <p:strVal val="visible"/>
                                      </p:to>
                                    </p:set>
                                    <p:animEffect transition="in" filter="wipe(up)">
                                      <p:cBhvr>
                                        <p:cTn id="45" dur="500"/>
                                        <p:tgtEl>
                                          <p:spTgt spid="69640"/>
                                        </p:tgtEl>
                                      </p:cBhvr>
                                    </p:animEffect>
                                  </p:childTnLst>
                                </p:cTn>
                              </p:par>
                              <p:par>
                                <p:cTn id="46" presetID="0" presetClass="path" presetSubtype="0" accel="50000" decel="50000" fill="hold" nodeType="withEffect">
                                  <p:stCondLst>
                                    <p:cond delay="0"/>
                                  </p:stCondLst>
                                  <p:childTnLst>
                                    <p:animMotion origin="layout" path="M -0.001458 0.258241 L -0.004583 0.340370 L -0.395972 0.336111 L -0.002986 0.336111 " pathEditMode="relative" rAng="0" ptsTypes="">
                                      <p:cBhvr>
                                        <p:cTn id="47" dur="2000" fill="hold"/>
                                        <p:tgtEl>
                                          <p:spTgt spid="69648"/>
                                        </p:tgtEl>
                                        <p:attrNameLst>
                                          <p:attrName>ppt_x</p:attrName>
                                          <p:attrName>ppt_y</p:attrName>
                                        </p:attrNameLst>
                                      </p:cBhvr>
                                      <p:rCtr x="0" y="0"/>
                                    </p:animMotion>
                                  </p:childTnLst>
                                </p:cTn>
                              </p:par>
                              <p:par>
                                <p:cTn id="48" presetID="22" presetClass="entr" presetSubtype="8" fill="hold" grpId="0" nodeType="withEffect">
                                  <p:stCondLst>
                                    <p:cond delay="800"/>
                                  </p:stCondLst>
                                  <p:childTnLst>
                                    <p:set>
                                      <p:cBhvr>
                                        <p:cTn id="49" dur="1" fill="hold">
                                          <p:stCondLst>
                                            <p:cond delay="0"/>
                                          </p:stCondLst>
                                        </p:cTn>
                                        <p:tgtEl>
                                          <p:spTgt spid="69643"/>
                                        </p:tgtEl>
                                        <p:attrNameLst>
                                          <p:attrName>style.visibility</p:attrName>
                                        </p:attrNameLst>
                                      </p:cBhvr>
                                      <p:to>
                                        <p:strVal val="visible"/>
                                      </p:to>
                                    </p:set>
                                    <p:animEffect transition="in" filter="wipe(left)">
                                      <p:cBhvr>
                                        <p:cTn id="50" dur="1000"/>
                                        <p:tgtEl>
                                          <p:spTgt spid="69643"/>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nodeType="clickEffect">
                                  <p:stCondLst>
                                    <p:cond delay="0"/>
                                  </p:stCondLst>
                                  <p:childTnLst>
                                    <p:set>
                                      <p:cBhvr>
                                        <p:cTn id="54" dur="1" fill="hold">
                                          <p:stCondLst>
                                            <p:cond delay="0"/>
                                          </p:stCondLst>
                                        </p:cTn>
                                        <p:tgtEl>
                                          <p:spTgt spid="69641"/>
                                        </p:tgtEl>
                                        <p:attrNameLst>
                                          <p:attrName>style.visibility</p:attrName>
                                        </p:attrNameLst>
                                      </p:cBhvr>
                                      <p:to>
                                        <p:strVal val="visible"/>
                                      </p:to>
                                    </p:set>
                                    <p:animEffect transition="in" filter="wipe(up)">
                                      <p:cBhvr>
                                        <p:cTn id="55" dur="500"/>
                                        <p:tgtEl>
                                          <p:spTgt spid="69641"/>
                                        </p:tgtEl>
                                      </p:cBhvr>
                                    </p:animEffect>
                                  </p:childTnLst>
                                </p:cTn>
                              </p:par>
                              <p:par>
                                <p:cTn id="56" presetID="0" presetClass="path" presetSubtype="0" accel="50000" decel="50000" fill="hold" nodeType="withEffect">
                                  <p:stCondLst>
                                    <p:cond delay="0"/>
                                  </p:stCondLst>
                                  <p:childTnLst>
                                    <p:animMotion origin="layout" path="M -0.006181 0.344537 L -0.006181 0.428704 L 0.413681 0.428704 L -0.006181 0.428704 " pathEditMode="relative" rAng="0" ptsTypes="">
                                      <p:cBhvr>
                                        <p:cTn id="57" dur="2000" fill="hold"/>
                                        <p:tgtEl>
                                          <p:spTgt spid="69648"/>
                                        </p:tgtEl>
                                        <p:attrNameLst>
                                          <p:attrName>ppt_x</p:attrName>
                                          <p:attrName>ppt_y</p:attrName>
                                        </p:attrNameLst>
                                      </p:cBhvr>
                                      <p:rCtr x="0" y="0"/>
                                    </p:animMotion>
                                  </p:childTnLst>
                                </p:cTn>
                              </p:par>
                              <p:par>
                                <p:cTn id="58" presetID="22" presetClass="entr" presetSubtype="2" fill="hold" grpId="0" nodeType="withEffect">
                                  <p:stCondLst>
                                    <p:cond delay="800"/>
                                  </p:stCondLst>
                                  <p:childTnLst>
                                    <p:set>
                                      <p:cBhvr>
                                        <p:cTn id="59" dur="1" fill="hold">
                                          <p:stCondLst>
                                            <p:cond delay="0"/>
                                          </p:stCondLst>
                                        </p:cTn>
                                        <p:tgtEl>
                                          <p:spTgt spid="69644"/>
                                        </p:tgtEl>
                                        <p:attrNameLst>
                                          <p:attrName>style.visibility</p:attrName>
                                        </p:attrNameLst>
                                      </p:cBhvr>
                                      <p:to>
                                        <p:strVal val="visible"/>
                                      </p:to>
                                    </p:set>
                                    <p:animEffect transition="in" filter="wipe(right)">
                                      <p:cBhvr>
                                        <p:cTn id="60" dur="1000"/>
                                        <p:tgtEl>
                                          <p:spTgt spid="69644"/>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69645"/>
                                        </p:tgtEl>
                                        <p:attrNameLst>
                                          <p:attrName>style.visibility</p:attrName>
                                        </p:attrNameLst>
                                      </p:cBhvr>
                                      <p:to>
                                        <p:strVal val="visible"/>
                                      </p:to>
                                    </p:set>
                                    <p:animEffect transition="in" filter="wipe(up)">
                                      <p:cBhvr>
                                        <p:cTn id="65" dur="500"/>
                                        <p:tgtEl>
                                          <p:spTgt spid="69645"/>
                                        </p:tgtEl>
                                      </p:cBhvr>
                                    </p:animEffect>
                                  </p:childTnLst>
                                </p:cTn>
                              </p:par>
                              <p:par>
                                <p:cTn id="66" presetID="0" presetClass="path" presetSubtype="0" accel="50000" decel="50000" fill="hold" nodeType="withEffect">
                                  <p:stCondLst>
                                    <p:cond delay="0"/>
                                  </p:stCondLst>
                                  <p:childTnLst>
                                    <p:animMotion origin="layout" path="M -0.004583 0.432870 L -0.004583 0.538056 L -0.394444 0.536018 L -0.002986 0.538056 " pathEditMode="relative" rAng="0" ptsTypes="">
                                      <p:cBhvr>
                                        <p:cTn id="67" dur="2000" fill="hold"/>
                                        <p:tgtEl>
                                          <p:spTgt spid="69648"/>
                                        </p:tgtEl>
                                        <p:attrNameLst>
                                          <p:attrName>ppt_x</p:attrName>
                                          <p:attrName>ppt_y</p:attrName>
                                        </p:attrNameLst>
                                      </p:cBhvr>
                                      <p:rCtr x="0" y="0"/>
                                    </p:animMotion>
                                  </p:childTnLst>
                                </p:cTn>
                              </p:par>
                              <p:par>
                                <p:cTn id="68" presetID="22" presetClass="entr" presetSubtype="8" fill="hold" grpId="0" nodeType="withEffect">
                                  <p:stCondLst>
                                    <p:cond delay="800"/>
                                  </p:stCondLst>
                                  <p:childTnLst>
                                    <p:set>
                                      <p:cBhvr>
                                        <p:cTn id="69" dur="1" fill="hold">
                                          <p:stCondLst>
                                            <p:cond delay="0"/>
                                          </p:stCondLst>
                                        </p:cTn>
                                        <p:tgtEl>
                                          <p:spTgt spid="69646"/>
                                        </p:tgtEl>
                                        <p:attrNameLst>
                                          <p:attrName>style.visibility</p:attrName>
                                        </p:attrNameLst>
                                      </p:cBhvr>
                                      <p:to>
                                        <p:strVal val="visible"/>
                                      </p:to>
                                    </p:set>
                                    <p:animEffect transition="in" filter="wipe(left)">
                                      <p:cBhvr>
                                        <p:cTn id="70" dur="1000"/>
                                        <p:tgtEl>
                                          <p:spTgt spid="69646"/>
                                        </p:tgtEl>
                                      </p:cBhvr>
                                    </p:animEffect>
                                  </p:childTnLst>
                                </p:cTn>
                              </p:par>
                            </p:childTnLst>
                          </p:cTn>
                        </p:par>
                        <p:par>
                          <p:cTn id="71" fill="hold">
                            <p:stCondLst>
                              <p:cond delay="500"/>
                            </p:stCondLst>
                            <p:childTnLst>
                              <p:par>
                                <p:cTn id="72" presetID="22" presetClass="entr" presetSubtype="1" fill="hold" nodeType="afterEffect">
                                  <p:stCondLst>
                                    <p:cond delay="0"/>
                                  </p:stCondLst>
                                  <p:childTnLst>
                                    <p:set>
                                      <p:cBhvr>
                                        <p:cTn id="73" dur="1" fill="hold">
                                          <p:stCondLst>
                                            <p:cond delay="0"/>
                                          </p:stCondLst>
                                        </p:cTn>
                                        <p:tgtEl>
                                          <p:spTgt spid="69647"/>
                                        </p:tgtEl>
                                        <p:attrNameLst>
                                          <p:attrName>style.visibility</p:attrName>
                                        </p:attrNameLst>
                                      </p:cBhvr>
                                      <p:to>
                                        <p:strVal val="visible"/>
                                      </p:to>
                                    </p:set>
                                    <p:animEffect transition="in" filter="wipe(up)">
                                      <p:cBhvr>
                                        <p:cTn id="74" dur="5000"/>
                                        <p:tgtEl>
                                          <p:spTgt spid="69647"/>
                                        </p:tgtEl>
                                      </p:cBhvr>
                                    </p:animEffect>
                                  </p:childTnLst>
                                </p:cTn>
                              </p:par>
                              <p:par>
                                <p:cTn id="75" presetID="0" presetClass="path" presetSubtype="0" accel="50000" decel="50000" fill="hold" nodeType="withEffect">
                                  <p:stCondLst>
                                    <p:cond delay="0"/>
                                  </p:stCondLst>
                                  <p:childTnLst>
                                    <p:animMotion origin="layout" path="M -0.00295 0.53796 L -0.00399 0.76782 " pathEditMode="relative" rAng="0" ptsTypes="AA">
                                      <p:cBhvr>
                                        <p:cTn id="76" dur="5000" fill="hold"/>
                                        <p:tgtEl>
                                          <p:spTgt spid="6964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bldLvl="0" animBg="1" autoUpdateAnimBg="0"/>
      <p:bldP spid="69638" grpId="0" bldLvl="0" animBg="1" autoUpdateAnimBg="0"/>
      <p:bldP spid="69642" grpId="0" bldLvl="0" animBg="1" autoUpdateAnimBg="0"/>
      <p:bldP spid="69643" grpId="0" bldLvl="0" animBg="1" autoUpdateAnimBg="0"/>
      <p:bldP spid="69644" grpId="0" bldLvl="0" animBg="1" autoUpdateAnimBg="0"/>
      <p:bldP spid="69646" grpId="0" bldLvl="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标题 2"/>
          <p:cNvSpPr>
            <a:spLocks noGrp="1"/>
          </p:cNvSpPr>
          <p:nvPr>
            <p:ph type="title" idx="4294967295"/>
          </p:nvPr>
        </p:nvSpPr>
        <p:spPr>
          <a:xfrm>
            <a:off x="755650" y="1125538"/>
            <a:ext cx="7056438" cy="1366837"/>
          </a:xfrm>
        </p:spPr>
        <p:txBody>
          <a:bodyPr/>
          <a:lstStyle/>
          <a:p>
            <a:r>
              <a:rPr lang="zh-CN" altLang="en-US" sz="4800" b="1" smtClean="0">
                <a:solidFill>
                  <a:srgbClr val="000000"/>
                </a:solidFill>
                <a:latin typeface="微软雅黑" pitchFamily="34" charset="-122"/>
                <a:ea typeface="微软雅黑" pitchFamily="34" charset="-122"/>
              </a:rPr>
              <a:t>到此结束，谢谢大家</a:t>
            </a:r>
            <a:endParaRPr lang="zh-CN" altLang="en-US" sz="4800" b="1" smtClean="0">
              <a:solidFill>
                <a:srgbClr val="000000"/>
              </a:solidFill>
              <a:latin typeface="微软雅黑" pitchFamily="34" charset="-122"/>
              <a:ea typeface="微软雅黑" pitchFamily="34" charset="-122"/>
            </a:endParaRPr>
          </a:p>
        </p:txBody>
      </p:sp>
      <p:pic>
        <p:nvPicPr>
          <p:cNvPr id="14340" name="Picture 2" descr="191021235911496"/>
          <p:cNvPicPr>
            <a:picLocks noChangeAspect="1" noChangeArrowheads="1"/>
          </p:cNvPicPr>
          <p:nvPr/>
        </p:nvPicPr>
        <p:blipFill>
          <a:blip r:embed="rId1" cstate="print"/>
          <a:srcRect/>
          <a:stretch>
            <a:fillRect/>
          </a:stretch>
        </p:blipFill>
        <p:spPr bwMode="auto">
          <a:xfrm>
            <a:off x="1908175" y="2133600"/>
            <a:ext cx="5259388" cy="4535488"/>
          </a:xfrm>
          <a:prstGeom prst="rect">
            <a:avLst/>
          </a:prstGeom>
          <a:noFill/>
          <a:ln w="9525">
            <a:noFill/>
            <a:miter lim="800000"/>
            <a:headEnd/>
            <a:tailEnd/>
          </a:ln>
        </p:spPr>
      </p:pic>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pic>
        <p:nvPicPr>
          <p:cNvPr id="47109" name="Picture 7"/>
          <p:cNvPicPr>
            <a:picLocks noChangeAspect="1" noChangeArrowheads="1"/>
          </p:cNvPicPr>
          <p:nvPr/>
        </p:nvPicPr>
        <p:blipFill>
          <a:blip r:embed="rId2" cstate="print"/>
          <a:srcRect/>
          <a:stretch>
            <a:fillRect/>
          </a:stretch>
        </p:blipFill>
        <p:spPr bwMode="auto">
          <a:xfrm>
            <a:off x="387350" y="430213"/>
            <a:ext cx="1847850" cy="43338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2000"/>
                                        <p:tgtEl>
                                          <p:spTgt spid="14340"/>
                                        </p:tgtEl>
                                      </p:cBhvr>
                                    </p:animEffect>
                                    <p:anim calcmode="lin" valueType="num">
                                      <p:cBhvr>
                                        <p:cTn id="8" dur="2000" fill="hold"/>
                                        <p:tgtEl>
                                          <p:spTgt spid="14340"/>
                                        </p:tgtEl>
                                        <p:attrNameLst>
                                          <p:attrName>style.rotation</p:attrName>
                                        </p:attrNameLst>
                                      </p:cBhvr>
                                      <p:tavLst>
                                        <p:tav tm="0">
                                          <p:val>
                                            <p:fltVal val="720"/>
                                          </p:val>
                                        </p:tav>
                                        <p:tav tm="100000">
                                          <p:val>
                                            <p:fltVal val="0"/>
                                          </p:val>
                                        </p:tav>
                                      </p:tavLst>
                                    </p:anim>
                                    <p:anim calcmode="lin" valueType="num">
                                      <p:cBhvr>
                                        <p:cTn id="9" dur="2000" fill="hold"/>
                                        <p:tgtEl>
                                          <p:spTgt spid="14340"/>
                                        </p:tgtEl>
                                        <p:attrNameLst>
                                          <p:attrName>ppt_h</p:attrName>
                                        </p:attrNameLst>
                                      </p:cBhvr>
                                      <p:tavLst>
                                        <p:tav tm="0">
                                          <p:val>
                                            <p:fltVal val="0"/>
                                          </p:val>
                                        </p:tav>
                                        <p:tav tm="100000">
                                          <p:val>
                                            <p:strVal val="#ppt_h"/>
                                          </p:val>
                                        </p:tav>
                                      </p:tavLst>
                                    </p:anim>
                                    <p:anim calcmode="lin" valueType="num">
                                      <p:cBhvr>
                                        <p:cTn id="10" dur="2000" fill="hold"/>
                                        <p:tgtEl>
                                          <p:spTgt spid="1434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笔试内容</a:t>
            </a:r>
            <a:endParaRPr lang="zh-CN" altLang="en-US" b="1" dirty="0" smtClean="0">
              <a:solidFill>
                <a:srgbClr val="002060"/>
              </a:solidFill>
              <a:ea typeface="黑体" pitchFamily="49" charset="-122"/>
            </a:endParaRPr>
          </a:p>
        </p:txBody>
      </p:sp>
      <p:pic>
        <p:nvPicPr>
          <p:cNvPr id="4102" name="Picture 7"/>
          <p:cNvPicPr>
            <a:picLocks noChangeAspect="1" noChangeArrowheads="1"/>
          </p:cNvPicPr>
          <p:nvPr/>
        </p:nvPicPr>
        <p:blipFill>
          <a:blip r:embed="rId1" cstate="print"/>
          <a:srcRect/>
          <a:stretch>
            <a:fillRect/>
          </a:stretch>
        </p:blipFill>
        <p:spPr bwMode="auto">
          <a:xfrm>
            <a:off x="354013" y="295275"/>
            <a:ext cx="1847850" cy="433388"/>
          </a:xfrm>
          <a:prstGeom prst="rect">
            <a:avLst/>
          </a:prstGeom>
          <a:noFill/>
          <a:ln w="9525">
            <a:noFill/>
            <a:miter lim="800000"/>
            <a:headEnd/>
            <a:tailEnd/>
          </a:ln>
          <a:effectLst/>
        </p:spPr>
      </p:pic>
      <p:sp>
        <p:nvSpPr>
          <p:cNvPr id="8"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6" name="TextBox 6"/>
          <p:cNvSpPr txBox="1">
            <a:spLocks noChangeArrowheads="1"/>
          </p:cNvSpPr>
          <p:nvPr/>
        </p:nvSpPr>
        <p:spPr bwMode="auto">
          <a:xfrm>
            <a:off x="755576" y="2204864"/>
            <a:ext cx="7416824" cy="2286000"/>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rPr>
              <a:t>笔试分值</a:t>
            </a:r>
            <a:r>
              <a:rPr lang="en-US" altLang="zh-CN" sz="2400" b="1" dirty="0" smtClean="0">
                <a:solidFill>
                  <a:srgbClr val="002060"/>
                </a:solidFill>
              </a:rPr>
              <a:t>100</a:t>
            </a:r>
            <a:r>
              <a:rPr lang="zh-CN" altLang="en-US" sz="2400" b="1" dirty="0" smtClean="0">
                <a:solidFill>
                  <a:srgbClr val="002060"/>
                </a:solidFill>
              </a:rPr>
              <a:t>分</a:t>
            </a:r>
            <a:endParaRPr lang="zh-CN" altLang="en-US" sz="2400" b="1" dirty="0" smtClean="0">
              <a:solidFill>
                <a:srgbClr val="002060"/>
              </a:solidFill>
            </a:endParaRPr>
          </a:p>
          <a:p>
            <a:pPr>
              <a:lnSpc>
                <a:spcPct val="150000"/>
              </a:lnSpc>
            </a:pPr>
            <a:endParaRPr lang="en-US" altLang="zh-CN" sz="2400" b="1" dirty="0" smtClean="0">
              <a:solidFill>
                <a:srgbClr val="002060"/>
              </a:solidFill>
            </a:endParaRPr>
          </a:p>
          <a:p>
            <a:pPr>
              <a:lnSpc>
                <a:spcPct val="150000"/>
              </a:lnSpc>
            </a:pPr>
            <a:r>
              <a:rPr lang="zh-CN" altLang="en-US" sz="2400" b="1" dirty="0" smtClean="0">
                <a:solidFill>
                  <a:srgbClr val="002060"/>
                </a:solidFill>
              </a:rPr>
              <a:t>笔试科目    公共基础知识</a:t>
            </a:r>
            <a:r>
              <a:rPr lang="en-US" altLang="zh-CN" sz="2400" b="1" dirty="0" smtClean="0">
                <a:solidFill>
                  <a:srgbClr val="002060"/>
                </a:solidFill>
              </a:rPr>
              <a:t>/</a:t>
            </a:r>
            <a:r>
              <a:rPr lang="zh-CN" altLang="en-US" sz="2400" b="1" dirty="0" smtClean="0">
                <a:solidFill>
                  <a:srgbClr val="002060"/>
                </a:solidFill>
              </a:rPr>
              <a:t>综合知识</a:t>
            </a:r>
            <a:endParaRPr lang="zh-CN" altLang="en-US" sz="2400" b="1" dirty="0" smtClean="0">
              <a:solidFill>
                <a:srgbClr val="002060"/>
              </a:solidFill>
            </a:endParaRPr>
          </a:p>
          <a:p>
            <a:pPr>
              <a:lnSpc>
                <a:spcPct val="150000"/>
              </a:lnSpc>
            </a:pPr>
            <a:r>
              <a:rPr lang="zh-CN" altLang="en-US" sz="2400" b="1" dirty="0" smtClean="0">
                <a:solidFill>
                  <a:srgbClr val="002060"/>
                </a:solidFill>
              </a:rPr>
              <a:t>                     专业知识</a:t>
            </a:r>
            <a:r>
              <a:rPr lang="en-US" altLang="zh-CN" sz="2400" b="1" dirty="0" smtClean="0">
                <a:solidFill>
                  <a:srgbClr val="002060"/>
                </a:solidFill>
              </a:rPr>
              <a:t>/</a:t>
            </a:r>
            <a:r>
              <a:rPr lang="zh-CN" altLang="en-US" sz="2400" b="1" dirty="0" smtClean="0">
                <a:solidFill>
                  <a:srgbClr val="002060"/>
                </a:solidFill>
              </a:rPr>
              <a:t>行政能力测试 </a:t>
            </a:r>
            <a:r>
              <a:rPr lang="en-US" altLang="zh-CN" sz="2400" b="1" dirty="0" smtClean="0">
                <a:solidFill>
                  <a:srgbClr val="002060"/>
                </a:solidFill>
              </a:rPr>
              <a:t>/</a:t>
            </a:r>
            <a:r>
              <a:rPr lang="zh-CN" altLang="en-US" sz="2400" b="1" dirty="0" smtClean="0">
                <a:solidFill>
                  <a:srgbClr val="002060"/>
                </a:solidFill>
              </a:rPr>
              <a:t>写作能力</a:t>
            </a:r>
            <a:r>
              <a:rPr lang="zh-CN" altLang="en-US" sz="2400" b="1" dirty="0" smtClean="0">
                <a:solidFill>
                  <a:srgbClr val="002060"/>
                </a:solidFill>
              </a:rPr>
              <a:t>     </a:t>
            </a:r>
            <a:endParaRPr lang="en-US" altLang="zh-CN" sz="2400" b="1" dirty="0" smtClean="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4" grpId="1" bldLvl="0" autoUpdateAnimBg="0"/>
      <p:bldP spid="4" grpId="2" bldLvl="0" autoUpdateAnimBg="0"/>
      <p:bldP spid="4" grpId="3" bldLvl="0" autoUpdateAnimBg="0"/>
      <p:bldP spid="4" grpId="4" bldLvl="0" autoUpdateAnimBg="0"/>
      <p:bldP spid="4" grpId="5" bldLvl="0" autoUpdateAnimBg="0"/>
      <p:bldP spid="4" grpId="6" bldLvl="0" autoUpdateAnimBg="0"/>
      <p:bldP spid="4" grpId="7" bldLvl="0" autoUpdateAnimBg="0"/>
      <p:bldP spid="4" grpId="8" bldLvl="0" autoUpdateAnimBg="0"/>
      <p:bldP spid="4" grpId="9" bldLvl="0" autoUpdateAnimBg="0"/>
      <p:bldP spid="4" grpId="10" bldLvl="0" autoUpdateAnimBg="0"/>
      <p:bldP spid="4" grpId="11" bldLvl="0" autoUpdateAnimBg="0"/>
      <p:bldP spid="4" grpId="12" animBg="1" autoUpdateAnimBg="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公共基础知识</a:t>
            </a:r>
            <a:r>
              <a:rPr lang="zh-CN" altLang="en-US" b="1" dirty="0" smtClean="0">
                <a:solidFill>
                  <a:srgbClr val="002060"/>
                </a:solidFill>
                <a:ea typeface="黑体" pitchFamily="49" charset="-122"/>
              </a:rPr>
              <a:t>笔试内容</a:t>
            </a:r>
            <a:endParaRPr lang="zh-CN" altLang="en-US" b="1" dirty="0" smtClean="0">
              <a:solidFill>
                <a:srgbClr val="002060"/>
              </a:solidFill>
              <a:ea typeface="黑体" pitchFamily="49" charset="-122"/>
            </a:endParaRPr>
          </a:p>
        </p:txBody>
      </p:sp>
      <p:pic>
        <p:nvPicPr>
          <p:cNvPr id="4102" name="Picture 7"/>
          <p:cNvPicPr>
            <a:picLocks noChangeAspect="1" noChangeArrowheads="1"/>
          </p:cNvPicPr>
          <p:nvPr/>
        </p:nvPicPr>
        <p:blipFill>
          <a:blip r:embed="rId1" cstate="print"/>
          <a:srcRect/>
          <a:stretch>
            <a:fillRect/>
          </a:stretch>
        </p:blipFill>
        <p:spPr bwMode="auto">
          <a:xfrm>
            <a:off x="354013" y="295275"/>
            <a:ext cx="1847850" cy="433388"/>
          </a:xfrm>
          <a:prstGeom prst="rect">
            <a:avLst/>
          </a:prstGeom>
          <a:noFill/>
          <a:ln w="9525">
            <a:noFill/>
            <a:miter lim="800000"/>
            <a:headEnd/>
            <a:tailEnd/>
          </a:ln>
          <a:effectLst/>
        </p:spPr>
      </p:pic>
      <p:sp>
        <p:nvSpPr>
          <p:cNvPr id="8"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6" name="TextBox 6"/>
          <p:cNvSpPr txBox="1">
            <a:spLocks noChangeArrowheads="1"/>
          </p:cNvSpPr>
          <p:nvPr/>
        </p:nvSpPr>
        <p:spPr bwMode="auto">
          <a:xfrm>
            <a:off x="4860032" y="2204864"/>
            <a:ext cx="4067944" cy="8595360"/>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latin typeface="微软雅黑" pitchFamily="34" charset="-122"/>
                <a:ea typeface="微软雅黑" pitchFamily="34" charset="-122"/>
              </a:rPr>
              <a:t>政治部分：</a:t>
            </a:r>
            <a:endParaRPr lang="en-US" altLang="zh-CN" sz="2400" b="1" dirty="0" smtClean="0">
              <a:solidFill>
                <a:srgbClr val="002060"/>
              </a:solidFill>
              <a:latin typeface="微软雅黑" pitchFamily="34" charset="-122"/>
              <a:ea typeface="微软雅黑" pitchFamily="34" charset="-122"/>
            </a:endParaRPr>
          </a:p>
          <a:p>
            <a:pPr>
              <a:lnSpc>
                <a:spcPct val="150000"/>
              </a:lnSpc>
            </a:pPr>
            <a:r>
              <a:rPr lang="zh-CN" altLang="en-US" sz="2400" dirty="0" smtClean="0">
                <a:solidFill>
                  <a:srgbClr val="002060"/>
                </a:solidFill>
                <a:latin typeface="微软雅黑" pitchFamily="34" charset="-122"/>
                <a:ea typeface="微软雅黑" pitchFamily="34" charset="-122"/>
              </a:rPr>
              <a:t>马克思主义原理</a:t>
            </a:r>
            <a:endParaRPr lang="en-US" altLang="zh-CN" sz="2400" dirty="0" smtClean="0">
              <a:solidFill>
                <a:srgbClr val="002060"/>
              </a:solidFill>
              <a:latin typeface="微软雅黑" pitchFamily="34" charset="-122"/>
              <a:ea typeface="微软雅黑" pitchFamily="34" charset="-122"/>
            </a:endParaRPr>
          </a:p>
          <a:p>
            <a:pPr>
              <a:lnSpc>
                <a:spcPct val="150000"/>
              </a:lnSpc>
            </a:pPr>
            <a:r>
              <a:rPr lang="zh-CN" altLang="en-US" sz="2400" dirty="0" smtClean="0">
                <a:solidFill>
                  <a:srgbClr val="002060"/>
                </a:solidFill>
                <a:latin typeface="微软雅黑" pitchFamily="34" charset="-122"/>
                <a:ea typeface="微软雅黑" pitchFamily="34" charset="-122"/>
              </a:rPr>
              <a:t>毛泽东思想概论</a:t>
            </a:r>
            <a:endParaRPr lang="en-US" altLang="zh-CN" sz="2400" dirty="0" smtClean="0">
              <a:solidFill>
                <a:srgbClr val="002060"/>
              </a:solidFill>
              <a:latin typeface="微软雅黑" pitchFamily="34" charset="-122"/>
              <a:ea typeface="微软雅黑" pitchFamily="34" charset="-122"/>
            </a:endParaRPr>
          </a:p>
          <a:p>
            <a:pPr>
              <a:lnSpc>
                <a:spcPct val="150000"/>
              </a:lnSpc>
            </a:pPr>
            <a:r>
              <a:rPr lang="zh-CN" altLang="en-US" sz="2400" dirty="0" smtClean="0">
                <a:solidFill>
                  <a:srgbClr val="002060"/>
                </a:solidFill>
                <a:latin typeface="微软雅黑" pitchFamily="34" charset="-122"/>
                <a:ea typeface="微软雅黑" pitchFamily="34" charset="-122"/>
              </a:rPr>
              <a:t>中国特色社会主义理论体系</a:t>
            </a:r>
            <a:endParaRPr lang="en-US" altLang="zh-CN" sz="2400" dirty="0" smtClean="0">
              <a:solidFill>
                <a:srgbClr val="002060"/>
              </a:solidFill>
              <a:latin typeface="微软雅黑" pitchFamily="34" charset="-122"/>
              <a:ea typeface="微软雅黑" pitchFamily="34" charset="-122"/>
            </a:endParaRPr>
          </a:p>
          <a:p>
            <a:pPr>
              <a:lnSpc>
                <a:spcPct val="150000"/>
              </a:lnSpc>
            </a:pPr>
            <a:r>
              <a:rPr lang="zh-CN" altLang="en-US" sz="2400" u="sng" dirty="0" smtClean="0">
                <a:solidFill>
                  <a:srgbClr val="002060"/>
                </a:solidFill>
                <a:latin typeface="微软雅黑" pitchFamily="34" charset="-122"/>
                <a:ea typeface="微软雅黑" pitchFamily="34" charset="-122"/>
              </a:rPr>
              <a:t>时事政治</a:t>
            </a:r>
            <a:endParaRPr lang="en-US" altLang="zh-CN" sz="2400" u="sng" dirty="0" smtClean="0">
              <a:solidFill>
                <a:srgbClr val="002060"/>
              </a:solidFill>
              <a:latin typeface="微软雅黑" pitchFamily="34" charset="-122"/>
              <a:ea typeface="微软雅黑" pitchFamily="34" charset="-122"/>
            </a:endParaRPr>
          </a:p>
          <a:p>
            <a:pPr>
              <a:lnSpc>
                <a:spcPct val="150000"/>
              </a:lnSpc>
            </a:pPr>
            <a:endParaRPr lang="en-US" altLang="zh-CN" sz="2800" u="sng" dirty="0" smtClean="0"/>
          </a:p>
          <a:p>
            <a:pPr>
              <a:lnSpc>
                <a:spcPct val="150000"/>
              </a:lnSpc>
            </a:pPr>
            <a:endParaRPr lang="en-US" altLang="zh-CN" sz="2800" dirty="0" smtClean="0"/>
          </a:p>
          <a:p>
            <a:pPr>
              <a:lnSpc>
                <a:spcPct val="150000"/>
              </a:lnSpc>
            </a:pPr>
            <a:endParaRPr lang="en-US" altLang="zh-CN" sz="2800"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dirty="0" smtClean="0"/>
          </a:p>
          <a:p>
            <a:pPr>
              <a:lnSpc>
                <a:spcPct val="150000"/>
              </a:lnSpc>
            </a:pPr>
            <a:r>
              <a:rPr lang="zh-CN" altLang="en-US" sz="2800" dirty="0" smtClean="0"/>
              <a:t>       </a:t>
            </a:r>
            <a:endParaRPr lang="en-US" altLang="zh-CN" sz="2800" dirty="0" smtClean="0"/>
          </a:p>
        </p:txBody>
      </p:sp>
      <p:sp>
        <p:nvSpPr>
          <p:cNvPr id="7" name="TextBox 6"/>
          <p:cNvSpPr txBox="1">
            <a:spLocks noChangeArrowheads="1"/>
          </p:cNvSpPr>
          <p:nvPr/>
        </p:nvSpPr>
        <p:spPr bwMode="auto">
          <a:xfrm>
            <a:off x="1484040" y="2285256"/>
            <a:ext cx="2880320" cy="9784080"/>
          </a:xfrm>
          <a:prstGeom prst="rect">
            <a:avLst/>
          </a:prstGeom>
          <a:noFill/>
          <a:ln w="9525">
            <a:noFill/>
            <a:miter lim="800000"/>
          </a:ln>
        </p:spPr>
        <p:txBody>
          <a:bodyPr wrap="square">
            <a:spAutoFit/>
          </a:bodyPr>
          <a:lstStyle/>
          <a:p>
            <a:pPr>
              <a:lnSpc>
                <a:spcPct val="150000"/>
              </a:lnSpc>
            </a:pPr>
            <a:r>
              <a:rPr lang="zh-CN" altLang="en-US" sz="2400" b="1" dirty="0" smtClean="0">
                <a:solidFill>
                  <a:srgbClr val="002060"/>
                </a:solidFill>
                <a:latin typeface="微软雅黑" pitchFamily="34" charset="-122"/>
                <a:ea typeface="微软雅黑" pitchFamily="34" charset="-122"/>
              </a:rPr>
              <a:t>一  政治知识</a:t>
            </a:r>
            <a:endParaRPr lang="en-US" altLang="zh-CN" sz="2400" b="1" dirty="0" smtClean="0">
              <a:solidFill>
                <a:srgbClr val="002060"/>
              </a:solidFill>
              <a:latin typeface="微软雅黑" pitchFamily="34" charset="-122"/>
              <a:ea typeface="微软雅黑" pitchFamily="34" charset="-122"/>
            </a:endParaRPr>
          </a:p>
          <a:p>
            <a:pPr>
              <a:lnSpc>
                <a:spcPct val="150000"/>
              </a:lnSpc>
            </a:pPr>
            <a:r>
              <a:rPr lang="zh-CN" altLang="en-US" sz="2400" b="1" dirty="0" smtClean="0">
                <a:solidFill>
                  <a:srgbClr val="002060"/>
                </a:solidFill>
                <a:latin typeface="微软雅黑" pitchFamily="34" charset="-122"/>
                <a:ea typeface="微软雅黑" pitchFamily="34" charset="-122"/>
              </a:rPr>
              <a:t>二  </a:t>
            </a:r>
            <a:r>
              <a:rPr lang="zh-CN" altLang="en-US" sz="2400" b="1" u="sng" dirty="0" smtClean="0">
                <a:solidFill>
                  <a:srgbClr val="002060"/>
                </a:solidFill>
                <a:latin typeface="微软雅黑" pitchFamily="34" charset="-122"/>
                <a:ea typeface="微软雅黑" pitchFamily="34" charset="-122"/>
              </a:rPr>
              <a:t>法律知识</a:t>
            </a:r>
            <a:endParaRPr lang="en-US" altLang="zh-CN" sz="2400" b="1" u="sng" dirty="0" smtClean="0">
              <a:solidFill>
                <a:srgbClr val="002060"/>
              </a:solidFill>
              <a:latin typeface="微软雅黑" pitchFamily="34" charset="-122"/>
              <a:ea typeface="微软雅黑" pitchFamily="34" charset="-122"/>
            </a:endParaRPr>
          </a:p>
          <a:p>
            <a:pPr>
              <a:lnSpc>
                <a:spcPct val="150000"/>
              </a:lnSpc>
            </a:pPr>
            <a:r>
              <a:rPr lang="zh-CN" altLang="en-US" sz="2400" b="1" dirty="0" smtClean="0">
                <a:solidFill>
                  <a:srgbClr val="002060"/>
                </a:solidFill>
                <a:latin typeface="微软雅黑" pitchFamily="34" charset="-122"/>
                <a:ea typeface="微软雅黑" pitchFamily="34" charset="-122"/>
              </a:rPr>
              <a:t>三  公文知识</a:t>
            </a:r>
            <a:endParaRPr lang="en-US" altLang="zh-CN" sz="2400" b="1" dirty="0" smtClean="0">
              <a:solidFill>
                <a:srgbClr val="002060"/>
              </a:solidFill>
              <a:latin typeface="微软雅黑" pitchFamily="34" charset="-122"/>
              <a:ea typeface="微软雅黑" pitchFamily="34" charset="-122"/>
            </a:endParaRPr>
          </a:p>
          <a:p>
            <a:pPr>
              <a:lnSpc>
                <a:spcPct val="150000"/>
              </a:lnSpc>
            </a:pPr>
            <a:r>
              <a:rPr lang="zh-CN" altLang="en-US" sz="2400" b="1" dirty="0" smtClean="0">
                <a:solidFill>
                  <a:srgbClr val="002060"/>
                </a:solidFill>
                <a:latin typeface="微软雅黑" pitchFamily="34" charset="-122"/>
                <a:ea typeface="微软雅黑" pitchFamily="34" charset="-122"/>
              </a:rPr>
              <a:t>四  管理知识</a:t>
            </a:r>
            <a:endParaRPr lang="en-US" altLang="zh-CN" sz="2400" b="1" dirty="0" smtClean="0">
              <a:solidFill>
                <a:srgbClr val="002060"/>
              </a:solidFill>
              <a:latin typeface="微软雅黑" pitchFamily="34" charset="-122"/>
              <a:ea typeface="微软雅黑" pitchFamily="34" charset="-122"/>
            </a:endParaRPr>
          </a:p>
          <a:p>
            <a:pPr>
              <a:lnSpc>
                <a:spcPct val="150000"/>
              </a:lnSpc>
            </a:pPr>
            <a:r>
              <a:rPr lang="zh-CN" altLang="en-US" sz="2400" b="1" dirty="0" smtClean="0">
                <a:solidFill>
                  <a:srgbClr val="002060"/>
                </a:solidFill>
                <a:latin typeface="微软雅黑" pitchFamily="34" charset="-122"/>
                <a:ea typeface="微软雅黑" pitchFamily="34" charset="-122"/>
              </a:rPr>
              <a:t>五  经济知识</a:t>
            </a:r>
            <a:endParaRPr lang="en-US" altLang="zh-CN" sz="2400" b="1" dirty="0" smtClean="0">
              <a:solidFill>
                <a:srgbClr val="002060"/>
              </a:solidFill>
              <a:latin typeface="微软雅黑" pitchFamily="34" charset="-122"/>
              <a:ea typeface="微软雅黑" pitchFamily="34" charset="-122"/>
            </a:endParaRPr>
          </a:p>
          <a:p>
            <a:pPr>
              <a:lnSpc>
                <a:spcPct val="150000"/>
              </a:lnSpc>
            </a:pPr>
            <a:r>
              <a:rPr lang="zh-CN" altLang="en-US" sz="2400" b="1" dirty="0" smtClean="0">
                <a:solidFill>
                  <a:srgbClr val="002060"/>
                </a:solidFill>
                <a:latin typeface="微软雅黑" pitchFamily="34" charset="-122"/>
                <a:ea typeface="微软雅黑" pitchFamily="34" charset="-122"/>
              </a:rPr>
              <a:t>六  人文科技常识</a:t>
            </a:r>
            <a:endParaRPr lang="en-US" altLang="zh-CN" sz="2400" b="1" dirty="0" smtClean="0">
              <a:solidFill>
                <a:srgbClr val="002060"/>
              </a:solidFill>
              <a:latin typeface="微软雅黑" pitchFamily="34" charset="-122"/>
              <a:ea typeface="微软雅黑" pitchFamily="34" charset="-122"/>
            </a:endParaRPr>
          </a:p>
          <a:p>
            <a:pPr>
              <a:lnSpc>
                <a:spcPct val="150000"/>
              </a:lnSpc>
            </a:pPr>
            <a:endParaRPr lang="en-US" altLang="zh-CN" sz="2800" b="1" dirty="0" smtClean="0">
              <a:latin typeface="微软雅黑" pitchFamily="34" charset="-122"/>
              <a:ea typeface="微软雅黑" pitchFamily="34" charset="-122"/>
            </a:endParaRPr>
          </a:p>
          <a:p>
            <a:pPr>
              <a:lnSpc>
                <a:spcPct val="150000"/>
              </a:lnSpc>
            </a:pPr>
            <a:endParaRPr lang="en-US" altLang="zh-CN" sz="2800" dirty="0" smtClean="0"/>
          </a:p>
          <a:p>
            <a:pPr>
              <a:lnSpc>
                <a:spcPct val="150000"/>
              </a:lnSpc>
            </a:pPr>
            <a:endParaRPr lang="en-US" altLang="zh-CN" sz="2800" dirty="0" smtClean="0"/>
          </a:p>
          <a:p>
            <a:pPr>
              <a:lnSpc>
                <a:spcPct val="150000"/>
              </a:lnSpc>
            </a:pPr>
            <a:endParaRPr lang="en-US" altLang="zh-CN" sz="2800"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dirty="0" smtClean="0"/>
          </a:p>
          <a:p>
            <a:pPr>
              <a:lnSpc>
                <a:spcPct val="150000"/>
              </a:lnSpc>
            </a:pPr>
            <a:r>
              <a:rPr lang="zh-CN" altLang="en-US" sz="2800" dirty="0" smtClean="0"/>
              <a:t>       </a:t>
            </a:r>
            <a:endParaRPr lang="en-US" altLang="zh-CN"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4" grpId="1" bldLvl="0" autoUpdateAnimBg="0"/>
      <p:bldP spid="4" grpId="2" bldLvl="0" autoUpdateAnimBg="0"/>
      <p:bldP spid="4" grpId="3" bldLvl="0" autoUpdateAnimBg="0"/>
      <p:bldP spid="4" grpId="4" bldLvl="0" autoUpdateAnimBg="0"/>
      <p:bldP spid="4" grpId="5" bldLvl="0" autoUpdateAnimBg="0"/>
      <p:bldP spid="4" grpId="6" bldLvl="0" autoUpdateAnimBg="0"/>
      <p:bldP spid="4" grpId="7" bldLvl="0" autoUpdateAnimBg="0"/>
      <p:bldP spid="4" grpId="8" bldLvl="0" autoUpdateAnimBg="0"/>
      <p:bldP spid="4" grpId="9" bldLvl="0" autoUpdateAnimBg="0"/>
      <p:bldP spid="4" grpId="10" bldLvl="0" autoUpdateAnimBg="0"/>
      <p:bldP spid="4" grpId="11" bldLvl="0" autoUpdateAnimBg="0"/>
      <p:bldP spid="4" grpId="12" animBg="1" autoUpdateAnimBg="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考题形式</a:t>
            </a:r>
            <a:endParaRPr lang="zh-CN" altLang="en-US" b="1" dirty="0" smtClean="0">
              <a:solidFill>
                <a:srgbClr val="002060"/>
              </a:solidFill>
              <a:ea typeface="黑体" pitchFamily="49" charset="-122"/>
            </a:endParaRPr>
          </a:p>
        </p:txBody>
      </p:sp>
      <p:pic>
        <p:nvPicPr>
          <p:cNvPr id="4102" name="Picture 7"/>
          <p:cNvPicPr>
            <a:picLocks noChangeAspect="1" noChangeArrowheads="1"/>
          </p:cNvPicPr>
          <p:nvPr/>
        </p:nvPicPr>
        <p:blipFill>
          <a:blip r:embed="rId1" cstate="print"/>
          <a:srcRect/>
          <a:stretch>
            <a:fillRect/>
          </a:stretch>
        </p:blipFill>
        <p:spPr bwMode="auto">
          <a:xfrm>
            <a:off x="354013" y="295275"/>
            <a:ext cx="1847850" cy="433388"/>
          </a:xfrm>
          <a:prstGeom prst="rect">
            <a:avLst/>
          </a:prstGeom>
          <a:noFill/>
          <a:ln w="9525">
            <a:noFill/>
            <a:miter lim="800000"/>
            <a:headEnd/>
            <a:tailEnd/>
          </a:ln>
          <a:effectLst/>
        </p:spPr>
      </p:pic>
      <p:sp>
        <p:nvSpPr>
          <p:cNvPr id="8"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6" name="TextBox 6"/>
          <p:cNvSpPr txBox="1">
            <a:spLocks noChangeArrowheads="1"/>
          </p:cNvSpPr>
          <p:nvPr/>
        </p:nvSpPr>
        <p:spPr bwMode="auto">
          <a:xfrm>
            <a:off x="755576" y="2348880"/>
            <a:ext cx="6984776" cy="5816977"/>
          </a:xfrm>
          <a:prstGeom prst="rect">
            <a:avLst/>
          </a:prstGeom>
          <a:noFill/>
          <a:ln w="9525">
            <a:noFill/>
            <a:miter lim="800000"/>
          </a:ln>
        </p:spPr>
        <p:txBody>
          <a:bodyPr wrap="square">
            <a:spAutoFit/>
          </a:bodyPr>
          <a:lstStyle/>
          <a:p>
            <a:pPr>
              <a:lnSpc>
                <a:spcPct val="150000"/>
              </a:lnSpc>
            </a:pPr>
            <a:r>
              <a:rPr lang="zh-CN" altLang="en-US" sz="2400" dirty="0" smtClean="0"/>
              <a:t>      </a:t>
            </a:r>
            <a:r>
              <a:rPr lang="zh-CN" altLang="en-US" sz="2400" b="1" dirty="0" smtClean="0">
                <a:solidFill>
                  <a:srgbClr val="002060"/>
                </a:solidFill>
              </a:rPr>
              <a:t>试卷中题目多为基础题，一般以客观题为主。</a:t>
            </a:r>
            <a:endParaRPr lang="en-US" altLang="zh-CN" sz="2800" b="1" dirty="0" smtClean="0">
              <a:solidFill>
                <a:srgbClr val="002060"/>
              </a:solidFill>
            </a:endParaRPr>
          </a:p>
          <a:p>
            <a:pPr>
              <a:lnSpc>
                <a:spcPct val="150000"/>
              </a:lnSpc>
            </a:pPr>
            <a:endParaRPr lang="en-US" altLang="zh-CN" sz="2800" dirty="0" smtClean="0"/>
          </a:p>
          <a:p>
            <a:pPr>
              <a:lnSpc>
                <a:spcPct val="150000"/>
              </a:lnSpc>
            </a:pPr>
            <a:endParaRPr lang="en-US" altLang="zh-CN" sz="2800"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dirty="0" smtClean="0"/>
          </a:p>
          <a:p>
            <a:pPr>
              <a:lnSpc>
                <a:spcPct val="150000"/>
              </a:lnSpc>
            </a:pPr>
            <a:r>
              <a:rPr lang="zh-CN" altLang="en-US" sz="2800" dirty="0" smtClean="0"/>
              <a:t>       </a:t>
            </a:r>
            <a:endParaRPr lang="en-US" altLang="zh-CN" sz="2800" dirty="0" smtClean="0"/>
          </a:p>
        </p:txBody>
      </p:sp>
      <p:sp>
        <p:nvSpPr>
          <p:cNvPr id="11" name="TextBox 6"/>
          <p:cNvSpPr txBox="1">
            <a:spLocks noChangeArrowheads="1"/>
          </p:cNvSpPr>
          <p:nvPr/>
        </p:nvSpPr>
        <p:spPr bwMode="auto">
          <a:xfrm>
            <a:off x="1115869" y="3285237"/>
            <a:ext cx="6984776" cy="7315200"/>
          </a:xfrm>
          <a:prstGeom prst="rect">
            <a:avLst/>
          </a:prstGeom>
          <a:noFill/>
          <a:ln w="9525">
            <a:noFill/>
            <a:miter lim="800000"/>
          </a:ln>
        </p:spPr>
        <p:txBody>
          <a:bodyPr wrap="square">
            <a:spAutoFit/>
          </a:bodyPr>
          <a:lstStyle/>
          <a:p>
            <a:pPr>
              <a:lnSpc>
                <a:spcPct val="150000"/>
              </a:lnSpc>
            </a:pPr>
            <a:r>
              <a:rPr lang="zh-CN" sz="2000" b="1" dirty="0" smtClean="0">
                <a:solidFill>
                  <a:srgbClr val="002060"/>
                </a:solidFill>
              </a:rPr>
              <a:t>（</a:t>
            </a:r>
            <a:r>
              <a:rPr lang="en-US" altLang="zh-CN" sz="2000" b="1" dirty="0" smtClean="0">
                <a:solidFill>
                  <a:srgbClr val="002060"/>
                </a:solidFill>
              </a:rPr>
              <a:t>2015</a:t>
            </a:r>
            <a:r>
              <a:rPr lang="zh-CN" altLang="en-US" sz="2000" b="1" dirty="0" smtClean="0">
                <a:solidFill>
                  <a:srgbClr val="002060"/>
                </a:solidFill>
              </a:rPr>
              <a:t>·天津红桥区</a:t>
            </a:r>
            <a:r>
              <a:rPr lang="zh-CN" sz="2000" b="1" dirty="0" smtClean="0">
                <a:solidFill>
                  <a:srgbClr val="002060"/>
                </a:solidFill>
              </a:rPr>
              <a:t>）</a:t>
            </a:r>
            <a:r>
              <a:rPr sz="2000" b="1" dirty="0" smtClean="0">
                <a:solidFill>
                  <a:srgbClr val="002060"/>
                </a:solidFill>
              </a:rPr>
              <a:t>2014年12月30日习近平召开中央全面深化改革领导小组第八次会议并发表重要讲话。他强调，2015年是全面深化改革的（   ），推动全面深化改革不断取得新成效。</a:t>
            </a:r>
            <a:endParaRPr sz="2000" b="1" dirty="0" smtClean="0">
              <a:solidFill>
                <a:srgbClr val="002060"/>
              </a:solidFill>
            </a:endParaRPr>
          </a:p>
          <a:p>
            <a:pPr>
              <a:lnSpc>
                <a:spcPct val="150000"/>
              </a:lnSpc>
            </a:pPr>
            <a:r>
              <a:rPr sz="2000" b="1" dirty="0" smtClean="0">
                <a:solidFill>
                  <a:srgbClr val="002060"/>
                </a:solidFill>
              </a:rPr>
              <a:t>   A</a:t>
            </a:r>
            <a:r>
              <a:rPr lang="en-US" sz="2000" b="1" dirty="0" smtClean="0">
                <a:solidFill>
                  <a:srgbClr val="002060"/>
                </a:solidFill>
              </a:rPr>
              <a:t>.</a:t>
            </a:r>
            <a:r>
              <a:rPr sz="2000" b="1" dirty="0" smtClean="0">
                <a:solidFill>
                  <a:srgbClr val="002060"/>
                </a:solidFill>
              </a:rPr>
              <a:t>开局之年  B</a:t>
            </a:r>
            <a:r>
              <a:rPr lang="en-US" sz="2000" b="1" dirty="0" smtClean="0">
                <a:solidFill>
                  <a:srgbClr val="002060"/>
                </a:solidFill>
              </a:rPr>
              <a:t>.</a:t>
            </a:r>
            <a:r>
              <a:rPr sz="2000" b="1" dirty="0" smtClean="0">
                <a:solidFill>
                  <a:srgbClr val="002060"/>
                </a:solidFill>
              </a:rPr>
              <a:t>破局之年   C</a:t>
            </a:r>
            <a:r>
              <a:rPr lang="en-US" sz="2000" b="1" dirty="0" smtClean="0">
                <a:solidFill>
                  <a:srgbClr val="002060"/>
                </a:solidFill>
              </a:rPr>
              <a:t>.</a:t>
            </a:r>
            <a:r>
              <a:rPr sz="2000" b="1" dirty="0" smtClean="0">
                <a:solidFill>
                  <a:srgbClr val="002060"/>
                </a:solidFill>
              </a:rPr>
              <a:t>关键之年   D</a:t>
            </a:r>
            <a:r>
              <a:rPr lang="en-US" sz="2000" b="1" dirty="0" smtClean="0">
                <a:solidFill>
                  <a:srgbClr val="002060"/>
                </a:solidFill>
              </a:rPr>
              <a:t>.</a:t>
            </a:r>
            <a:r>
              <a:rPr sz="2000" b="1" dirty="0" smtClean="0">
                <a:solidFill>
                  <a:srgbClr val="002060"/>
                </a:solidFill>
              </a:rPr>
              <a:t>收官之年</a:t>
            </a:r>
            <a:endParaRPr sz="2000" b="1" dirty="0" smtClean="0">
              <a:solidFill>
                <a:srgbClr val="002060"/>
              </a:solidFill>
            </a:endParaRPr>
          </a:p>
          <a:p>
            <a:pPr>
              <a:lnSpc>
                <a:spcPct val="150000"/>
              </a:lnSpc>
            </a:pPr>
            <a:endParaRPr lang="en-US" altLang="zh-CN" sz="2000" b="1" dirty="0" smtClean="0">
              <a:solidFill>
                <a:srgbClr val="002060"/>
              </a:solidFill>
            </a:endParaRPr>
          </a:p>
          <a:p>
            <a:pPr>
              <a:lnSpc>
                <a:spcPct val="150000"/>
              </a:lnSpc>
            </a:pPr>
            <a:endParaRPr lang="en-US" altLang="zh-CN" sz="2800"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dirty="0" smtClean="0"/>
          </a:p>
          <a:p>
            <a:pPr>
              <a:lnSpc>
                <a:spcPct val="150000"/>
              </a:lnSpc>
            </a:pPr>
            <a:r>
              <a:rPr lang="zh-CN" altLang="en-US" sz="2800" dirty="0" smtClean="0"/>
              <a:t>       </a:t>
            </a:r>
            <a:endParaRPr lang="en-US" altLang="zh-CN"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anim calcmode="lin" valueType="num">
                                      <p:cBhvr>
                                        <p:cTn id="20" dur="1000" fill="hold"/>
                                        <p:tgtEl>
                                          <p:spTgt spid="11"/>
                                        </p:tgtEl>
                                        <p:attrNameLst>
                                          <p:attrName>ppt_x</p:attrName>
                                        </p:attrNameLst>
                                      </p:cBhvr>
                                      <p:tavLst>
                                        <p:tav tm="0">
                                          <p:val>
                                            <p:strVal val="#ppt_x"/>
                                          </p:val>
                                        </p:tav>
                                        <p:tav tm="100000">
                                          <p:val>
                                            <p:strVal val="#ppt_x"/>
                                          </p:val>
                                        </p:tav>
                                      </p:tavLst>
                                    </p:anim>
                                    <p:anim calcmode="lin" valueType="num">
                                      <p:cBhvr>
                                        <p:cTn id="2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4" grpId="1" bldLvl="0" autoUpdateAnimBg="0"/>
      <p:bldP spid="4" grpId="2" bldLvl="0" autoUpdateAnimBg="0"/>
      <p:bldP spid="4" grpId="3" bldLvl="0" autoUpdateAnimBg="0"/>
      <p:bldP spid="4" grpId="4" bldLvl="0" autoUpdateAnimBg="0"/>
      <p:bldP spid="4" grpId="5" bldLvl="0" autoUpdateAnimBg="0"/>
      <p:bldP spid="4" grpId="6" bldLvl="0" autoUpdateAnimBg="0"/>
      <p:bldP spid="4" grpId="7" bldLvl="0" autoUpdateAnimBg="0"/>
      <p:bldP spid="4" grpId="8" bldLvl="0" autoUpdateAnimBg="0"/>
      <p:bldP spid="4" grpId="9" bldLvl="0" autoUpdateAnimBg="0"/>
      <p:bldP spid="4" grpId="10" bldLvl="0" autoUpdateAnimBg="0"/>
      <p:bldP spid="4" grpId="11" bldLvl="0" autoUpdateAnimBg="0"/>
      <p:bldP spid="4" grpId="12" animBg="1" autoUpdateAnimBg="0"/>
      <p:bldP spid="6"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考题形式</a:t>
            </a:r>
            <a:endParaRPr lang="zh-CN" altLang="en-US" b="1" dirty="0" smtClean="0">
              <a:solidFill>
                <a:srgbClr val="002060"/>
              </a:solidFill>
              <a:ea typeface="黑体" pitchFamily="49" charset="-122"/>
            </a:endParaRPr>
          </a:p>
        </p:txBody>
      </p:sp>
      <p:pic>
        <p:nvPicPr>
          <p:cNvPr id="4102" name="Picture 7"/>
          <p:cNvPicPr>
            <a:picLocks noChangeAspect="1" noChangeArrowheads="1"/>
          </p:cNvPicPr>
          <p:nvPr/>
        </p:nvPicPr>
        <p:blipFill>
          <a:blip r:embed="rId1" cstate="print"/>
          <a:srcRect/>
          <a:stretch>
            <a:fillRect/>
          </a:stretch>
        </p:blipFill>
        <p:spPr bwMode="auto">
          <a:xfrm>
            <a:off x="354013" y="295275"/>
            <a:ext cx="1847850" cy="433388"/>
          </a:xfrm>
          <a:prstGeom prst="rect">
            <a:avLst/>
          </a:prstGeom>
          <a:noFill/>
          <a:ln w="9525">
            <a:noFill/>
            <a:miter lim="800000"/>
            <a:headEnd/>
            <a:tailEnd/>
          </a:ln>
          <a:effectLst/>
        </p:spPr>
      </p:pic>
      <p:sp>
        <p:nvSpPr>
          <p:cNvPr id="8"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6" name="TextBox 6"/>
          <p:cNvSpPr txBox="1">
            <a:spLocks noChangeArrowheads="1"/>
          </p:cNvSpPr>
          <p:nvPr/>
        </p:nvSpPr>
        <p:spPr bwMode="auto">
          <a:xfrm>
            <a:off x="755576" y="2348880"/>
            <a:ext cx="6984776" cy="5760720"/>
          </a:xfrm>
          <a:prstGeom prst="rect">
            <a:avLst/>
          </a:prstGeom>
          <a:noFill/>
          <a:ln w="9525">
            <a:noFill/>
            <a:miter lim="800000"/>
          </a:ln>
        </p:spPr>
        <p:txBody>
          <a:bodyPr wrap="square">
            <a:spAutoFit/>
          </a:bodyPr>
          <a:lstStyle/>
          <a:p>
            <a:pPr>
              <a:lnSpc>
                <a:spcPct val="150000"/>
              </a:lnSpc>
            </a:pPr>
            <a:r>
              <a:rPr lang="zh-CN" altLang="en-US" sz="2400" dirty="0" smtClean="0"/>
              <a:t>      </a:t>
            </a:r>
            <a:endParaRPr lang="en-US" altLang="zh-CN" sz="2800" b="1" dirty="0" smtClean="0">
              <a:solidFill>
                <a:srgbClr val="002060"/>
              </a:solidFill>
            </a:endParaRPr>
          </a:p>
          <a:p>
            <a:pPr>
              <a:lnSpc>
                <a:spcPct val="150000"/>
              </a:lnSpc>
            </a:pPr>
            <a:endParaRPr lang="en-US" altLang="zh-CN" sz="2800" dirty="0" smtClean="0"/>
          </a:p>
          <a:p>
            <a:pPr>
              <a:lnSpc>
                <a:spcPct val="150000"/>
              </a:lnSpc>
            </a:pPr>
            <a:endParaRPr lang="en-US" altLang="zh-CN" sz="2800"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dirty="0" smtClean="0"/>
          </a:p>
          <a:p>
            <a:pPr>
              <a:lnSpc>
                <a:spcPct val="150000"/>
              </a:lnSpc>
            </a:pPr>
            <a:r>
              <a:rPr lang="zh-CN" altLang="en-US" sz="2800" dirty="0" smtClean="0"/>
              <a:t>       </a:t>
            </a:r>
            <a:endParaRPr lang="en-US" altLang="zh-CN" sz="2800" dirty="0" smtClean="0"/>
          </a:p>
        </p:txBody>
      </p:sp>
      <p:sp>
        <p:nvSpPr>
          <p:cNvPr id="11" name="TextBox 6"/>
          <p:cNvSpPr txBox="1">
            <a:spLocks noChangeArrowheads="1"/>
          </p:cNvSpPr>
          <p:nvPr/>
        </p:nvSpPr>
        <p:spPr bwMode="auto">
          <a:xfrm>
            <a:off x="971724" y="2205102"/>
            <a:ext cx="6984776" cy="7452360"/>
          </a:xfrm>
          <a:prstGeom prst="rect">
            <a:avLst/>
          </a:prstGeom>
          <a:noFill/>
          <a:ln w="9525">
            <a:noFill/>
            <a:miter lim="800000"/>
          </a:ln>
        </p:spPr>
        <p:txBody>
          <a:bodyPr wrap="square">
            <a:spAutoFit/>
          </a:bodyPr>
          <a:lstStyle/>
          <a:p>
            <a:pPr>
              <a:lnSpc>
                <a:spcPct val="150000"/>
              </a:lnSpc>
            </a:pPr>
            <a:r>
              <a:rPr lang="en-US" sz="2000" b="1" dirty="0" smtClean="0">
                <a:solidFill>
                  <a:srgbClr val="002060"/>
                </a:solidFill>
              </a:rPr>
              <a:t>(2015</a:t>
            </a:r>
            <a:r>
              <a:rPr lang="zh-CN" altLang="en-US" sz="2000" b="1" dirty="0" smtClean="0">
                <a:solidFill>
                  <a:srgbClr val="002060"/>
                </a:solidFill>
              </a:rPr>
              <a:t>·黑龙江牡丹江</a:t>
            </a:r>
            <a:r>
              <a:rPr lang="en-US" sz="2000" b="1" dirty="0" smtClean="0">
                <a:solidFill>
                  <a:srgbClr val="002060"/>
                </a:solidFill>
              </a:rPr>
              <a:t>)</a:t>
            </a:r>
            <a:r>
              <a:rPr sz="2000" b="1" dirty="0" smtClean="0">
                <a:solidFill>
                  <a:srgbClr val="002060"/>
                </a:solidFill>
              </a:rPr>
              <a:t>“中国梦”的核心目标是什么？</a:t>
            </a:r>
            <a:endParaRPr sz="2000" b="1" dirty="0" smtClean="0">
              <a:solidFill>
                <a:srgbClr val="002060"/>
              </a:solidFill>
            </a:endParaRPr>
          </a:p>
          <a:p>
            <a:pPr>
              <a:lnSpc>
                <a:spcPct val="150000"/>
              </a:lnSpc>
            </a:pPr>
            <a:r>
              <a:rPr b="1" dirty="0" smtClean="0">
                <a:solidFill>
                  <a:srgbClr val="002060"/>
                </a:solidFill>
              </a:rPr>
              <a:t>      </a:t>
            </a:r>
            <a:endParaRPr b="1" dirty="0" smtClean="0">
              <a:solidFill>
                <a:srgbClr val="002060"/>
              </a:solidFill>
            </a:endParaRPr>
          </a:p>
          <a:p>
            <a:pPr>
              <a:lnSpc>
                <a:spcPct val="150000"/>
              </a:lnSpc>
            </a:pPr>
            <a:r>
              <a:rPr b="1" dirty="0" smtClean="0">
                <a:solidFill>
                  <a:srgbClr val="002060"/>
                </a:solidFill>
              </a:rPr>
              <a:t>      "中国梦”的核心目标也可以概括为“两个一百年”的目标，也就是：到</a:t>
            </a:r>
            <a:r>
              <a:rPr b="1" u="sng" dirty="0" smtClean="0">
                <a:solidFill>
                  <a:srgbClr val="002060"/>
                </a:solidFill>
              </a:rPr>
              <a:t>2021年中国共产党成立100周年</a:t>
            </a:r>
            <a:r>
              <a:rPr b="1" dirty="0" smtClean="0">
                <a:solidFill>
                  <a:srgbClr val="002060"/>
                </a:solidFill>
              </a:rPr>
              <a:t>和</a:t>
            </a:r>
            <a:r>
              <a:rPr b="1" u="sng" dirty="0" smtClean="0">
                <a:solidFill>
                  <a:srgbClr val="002060"/>
                </a:solidFill>
              </a:rPr>
              <a:t>2049年中华人民共和国成立100周年</a:t>
            </a:r>
            <a:r>
              <a:rPr b="1" dirty="0" smtClean="0">
                <a:solidFill>
                  <a:srgbClr val="002060"/>
                </a:solidFill>
              </a:rPr>
              <a:t>时，逐步并最终顺利实现</a:t>
            </a:r>
            <a:r>
              <a:rPr b="1" u="sng" dirty="0" smtClean="0">
                <a:solidFill>
                  <a:srgbClr val="002060"/>
                </a:solidFill>
              </a:rPr>
              <a:t>中华民族的伟大复兴</a:t>
            </a:r>
            <a:r>
              <a:rPr b="1" dirty="0" smtClean="0">
                <a:solidFill>
                  <a:srgbClr val="002060"/>
                </a:solidFill>
              </a:rPr>
              <a:t>，具体表现是国家富强、民族振兴、人民幸福，实现途径是走中国特色的社会主义道路、坚持中国特色社会主义理论体系、弘扬民族精神、凝聚中国力量，实施手段是</a:t>
            </a:r>
            <a:r>
              <a:rPr b="1" u="sng" dirty="0" smtClean="0">
                <a:solidFill>
                  <a:srgbClr val="002060"/>
                </a:solidFill>
              </a:rPr>
              <a:t>政治、经济、文化、社会、生态文明五位一体</a:t>
            </a:r>
            <a:r>
              <a:rPr b="1" dirty="0" smtClean="0">
                <a:solidFill>
                  <a:srgbClr val="002060"/>
                </a:solidFill>
              </a:rPr>
              <a:t>建设。</a:t>
            </a:r>
            <a:endParaRPr b="1" dirty="0" smtClean="0">
              <a:solidFill>
                <a:srgbClr val="002060"/>
              </a:solidFill>
            </a:endParaRPr>
          </a:p>
          <a:p>
            <a:pPr>
              <a:lnSpc>
                <a:spcPct val="150000"/>
              </a:lnSpc>
            </a:pPr>
            <a:endParaRPr lang="en-US" altLang="zh-CN" b="1" dirty="0" smtClean="0">
              <a:solidFill>
                <a:srgbClr val="002060"/>
              </a:solidFill>
            </a:endParaRPr>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b="1" dirty="0" smtClean="0"/>
          </a:p>
          <a:p>
            <a:pPr>
              <a:lnSpc>
                <a:spcPct val="150000"/>
              </a:lnSpc>
            </a:pPr>
            <a:endParaRPr lang="en-US" altLang="zh-CN" sz="2800" dirty="0" smtClean="0"/>
          </a:p>
          <a:p>
            <a:pPr>
              <a:lnSpc>
                <a:spcPct val="150000"/>
              </a:lnSpc>
            </a:pPr>
            <a:r>
              <a:rPr lang="zh-CN" altLang="en-US" sz="2800" dirty="0" smtClean="0"/>
              <a:t>       </a:t>
            </a:r>
            <a:endParaRPr lang="en-US" altLang="zh-CN"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anim calcmode="lin" valueType="num">
                                      <p:cBhvr>
                                        <p:cTn id="20" dur="1000" fill="hold"/>
                                        <p:tgtEl>
                                          <p:spTgt spid="11"/>
                                        </p:tgtEl>
                                        <p:attrNameLst>
                                          <p:attrName>ppt_x</p:attrName>
                                        </p:attrNameLst>
                                      </p:cBhvr>
                                      <p:tavLst>
                                        <p:tav tm="0">
                                          <p:val>
                                            <p:strVal val="#ppt_x"/>
                                          </p:val>
                                        </p:tav>
                                        <p:tav tm="100000">
                                          <p:val>
                                            <p:strVal val="#ppt_x"/>
                                          </p:val>
                                        </p:tav>
                                      </p:tavLst>
                                    </p:anim>
                                    <p:anim calcmode="lin" valueType="num">
                                      <p:cBhvr>
                                        <p:cTn id="2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4" grpId="1" bldLvl="0" autoUpdateAnimBg="0"/>
      <p:bldP spid="4" grpId="2" bldLvl="0" autoUpdateAnimBg="0"/>
      <p:bldP spid="4" grpId="3" bldLvl="0" autoUpdateAnimBg="0"/>
      <p:bldP spid="4" grpId="4" bldLvl="0" autoUpdateAnimBg="0"/>
      <p:bldP spid="4" grpId="5" bldLvl="0" autoUpdateAnimBg="0"/>
      <p:bldP spid="4" grpId="6" bldLvl="0" autoUpdateAnimBg="0"/>
      <p:bldP spid="4" grpId="7" bldLvl="0" autoUpdateAnimBg="0"/>
      <p:bldP spid="4" grpId="8" bldLvl="0" autoUpdateAnimBg="0"/>
      <p:bldP spid="4" grpId="9" bldLvl="0" autoUpdateAnimBg="0"/>
      <p:bldP spid="4" grpId="10" bldLvl="0" autoUpdateAnimBg="0"/>
      <p:bldP spid="4" grpId="11" bldLvl="0" autoUpdateAnimBg="0"/>
      <p:bldP spid="4" grpId="12" bldLvl="0" animBg="1" autoUpdateAnimBg="0"/>
      <p:bldP spid="6"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考察方式</a:t>
            </a:r>
            <a:endParaRPr lang="zh-CN" altLang="en-US" b="1" dirty="0" smtClean="0">
              <a:solidFill>
                <a:srgbClr val="002060"/>
              </a:solidFill>
              <a:ea typeface="黑体" pitchFamily="49" charset="-122"/>
            </a:endParaRPr>
          </a:p>
        </p:txBody>
      </p:sp>
      <p:pic>
        <p:nvPicPr>
          <p:cNvPr id="4102" name="Picture 7"/>
          <p:cNvPicPr>
            <a:picLocks noChangeAspect="1" noChangeArrowheads="1"/>
          </p:cNvPicPr>
          <p:nvPr/>
        </p:nvPicPr>
        <p:blipFill>
          <a:blip r:embed="rId1" cstate="print"/>
          <a:srcRect/>
          <a:stretch>
            <a:fillRect/>
          </a:stretch>
        </p:blipFill>
        <p:spPr bwMode="auto">
          <a:xfrm>
            <a:off x="354013" y="295275"/>
            <a:ext cx="1847850" cy="433388"/>
          </a:xfrm>
          <a:prstGeom prst="rect">
            <a:avLst/>
          </a:prstGeom>
          <a:noFill/>
          <a:ln w="9525">
            <a:noFill/>
            <a:miter lim="800000"/>
            <a:headEnd/>
            <a:tailEnd/>
          </a:ln>
          <a:effectLst/>
        </p:spPr>
      </p:pic>
      <p:sp>
        <p:nvSpPr>
          <p:cNvPr id="8"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latin typeface="+mj-ea"/>
                <a:ea typeface="+mj-ea"/>
              </a:rPr>
              <a:t>www.offcn.com</a:t>
            </a:r>
            <a:endParaRPr lang="en-US" altLang="zh-CN" sz="3200" b="0" dirty="0" smtClean="0">
              <a:solidFill>
                <a:srgbClr val="FFFF00"/>
              </a:solidFill>
              <a:latin typeface="+mj-ea"/>
              <a:ea typeface="+mj-ea"/>
            </a:endParaRPr>
          </a:p>
        </p:txBody>
      </p:sp>
      <p:sp>
        <p:nvSpPr>
          <p:cNvPr id="7" name="矩形 6"/>
          <p:cNvSpPr/>
          <p:nvPr/>
        </p:nvSpPr>
        <p:spPr>
          <a:xfrm>
            <a:off x="899592" y="2636912"/>
            <a:ext cx="669674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971600" y="4725144"/>
            <a:ext cx="669674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6"/>
          <p:cNvSpPr txBox="1">
            <a:spLocks noChangeArrowheads="1"/>
          </p:cNvSpPr>
          <p:nvPr/>
        </p:nvSpPr>
        <p:spPr bwMode="auto">
          <a:xfrm>
            <a:off x="1331640" y="2708920"/>
            <a:ext cx="6552728" cy="746743"/>
          </a:xfrm>
          <a:prstGeom prst="rect">
            <a:avLst/>
          </a:prstGeom>
          <a:noFill/>
          <a:ln w="9525">
            <a:noFill/>
            <a:miter lim="800000"/>
          </a:ln>
        </p:spPr>
        <p:txBody>
          <a:bodyPr wrap="square">
            <a:spAutoFit/>
          </a:bodyPr>
          <a:lstStyle/>
          <a:p>
            <a:pPr>
              <a:lnSpc>
                <a:spcPct val="150000"/>
              </a:lnSpc>
            </a:pPr>
            <a:r>
              <a:rPr lang="zh-CN" altLang="en-US" sz="2800" dirty="0" smtClean="0">
                <a:solidFill>
                  <a:schemeClr val="bg1"/>
                </a:solidFill>
              </a:rPr>
              <a:t>       </a:t>
            </a:r>
            <a:r>
              <a:rPr lang="zh-CN" altLang="en-US" sz="3200" b="1" dirty="0" smtClean="0">
                <a:solidFill>
                  <a:schemeClr val="bg1"/>
                </a:solidFill>
              </a:rPr>
              <a:t>一  直接记忆</a:t>
            </a:r>
            <a:endParaRPr lang="en-US" altLang="zh-CN" sz="3200" b="1" dirty="0" smtClean="0">
              <a:solidFill>
                <a:schemeClr val="bg1"/>
              </a:solidFill>
            </a:endParaRPr>
          </a:p>
        </p:txBody>
      </p:sp>
      <p:sp>
        <p:nvSpPr>
          <p:cNvPr id="4101" name="TextBox 6"/>
          <p:cNvSpPr txBox="1">
            <a:spLocks noChangeArrowheads="1"/>
          </p:cNvSpPr>
          <p:nvPr/>
        </p:nvSpPr>
        <p:spPr bwMode="auto">
          <a:xfrm>
            <a:off x="1259632" y="4869160"/>
            <a:ext cx="6048672" cy="746743"/>
          </a:xfrm>
          <a:prstGeom prst="rect">
            <a:avLst/>
          </a:prstGeom>
          <a:noFill/>
          <a:ln w="9525">
            <a:noFill/>
            <a:miter lim="800000"/>
          </a:ln>
        </p:spPr>
        <p:txBody>
          <a:bodyPr wrap="square">
            <a:spAutoFit/>
          </a:bodyPr>
          <a:lstStyle/>
          <a:p>
            <a:pPr>
              <a:lnSpc>
                <a:spcPct val="150000"/>
              </a:lnSpc>
            </a:pPr>
            <a:r>
              <a:rPr lang="zh-CN" altLang="en-US" sz="2800" dirty="0" smtClean="0">
                <a:solidFill>
                  <a:schemeClr val="bg1"/>
                </a:solidFill>
              </a:rPr>
              <a:t>       </a:t>
            </a:r>
            <a:r>
              <a:rPr lang="zh-CN" altLang="en-US" sz="3200" b="1" dirty="0" smtClean="0">
                <a:solidFill>
                  <a:schemeClr val="bg1"/>
                </a:solidFill>
              </a:rPr>
              <a:t>二    简单理解</a:t>
            </a:r>
            <a:endParaRPr lang="en-US" altLang="zh-CN" sz="3200"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Effect transition="in" filter="fade">
                                      <p:cBhvr>
                                        <p:cTn id="12" dur="1000"/>
                                        <p:tgtEl>
                                          <p:spTgt spid="4101"/>
                                        </p:tgtEl>
                                      </p:cBhvr>
                                    </p:animEffect>
                                    <p:anim calcmode="lin" valueType="num">
                                      <p:cBhvr>
                                        <p:cTn id="13" dur="1000" fill="hold"/>
                                        <p:tgtEl>
                                          <p:spTgt spid="4101"/>
                                        </p:tgtEl>
                                        <p:attrNameLst>
                                          <p:attrName>ppt_x</p:attrName>
                                        </p:attrNameLst>
                                      </p:cBhvr>
                                      <p:tavLst>
                                        <p:tav tm="0">
                                          <p:val>
                                            <p:strVal val="#ppt_x"/>
                                          </p:val>
                                        </p:tav>
                                        <p:tav tm="100000">
                                          <p:val>
                                            <p:strVal val="#ppt_x"/>
                                          </p:val>
                                        </p:tav>
                                      </p:tavLst>
                                    </p:anim>
                                    <p:anim calcmode="lin" valueType="num">
                                      <p:cBhvr>
                                        <p:cTn id="14" dur="1000" fill="hold"/>
                                        <p:tgtEl>
                                          <p:spTgt spid="410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utoUpdateAnimBg="0"/>
      <p:bldP spid="4" grpId="1" bldLvl="0" autoUpdateAnimBg="0"/>
      <p:bldP spid="4" grpId="2" bldLvl="0" autoUpdateAnimBg="0"/>
      <p:bldP spid="4" grpId="3" bldLvl="0" autoUpdateAnimBg="0"/>
      <p:bldP spid="4" grpId="4" bldLvl="0" autoUpdateAnimBg="0"/>
      <p:bldP spid="4" grpId="5" bldLvl="0" autoUpdateAnimBg="0"/>
      <p:bldP spid="4" grpId="6" bldLvl="0" autoUpdateAnimBg="0"/>
      <p:bldP spid="4" grpId="7" bldLvl="0" autoUpdateAnimBg="0"/>
      <p:bldP spid="4" grpId="8" bldLvl="0" autoUpdateAnimBg="0"/>
      <p:bldP spid="4" grpId="9" bldLvl="0" autoUpdateAnimBg="0"/>
      <p:bldP spid="4" grpId="10" bldLvl="0" autoUpdateAnimBg="0"/>
      <p:bldP spid="4" grpId="11" bldLvl="0" autoUpdateAnimBg="0"/>
      <p:bldP spid="4" grpId="12" animBg="1" autoUpdateAnimBg="0"/>
      <p:bldP spid="6" grpId="0"/>
      <p:bldP spid="410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2"/>
          <p:cNvSpPr txBox="1">
            <a:spLocks noGrp="1" noChangeArrowheads="1"/>
          </p:cNvSpPr>
          <p:nvPr/>
        </p:nvSpPr>
        <p:spPr bwMode="auto">
          <a:xfrm>
            <a:off x="0" y="6237288"/>
            <a:ext cx="9144000" cy="620712"/>
          </a:xfrm>
          <a:prstGeom prst="rect">
            <a:avLst/>
          </a:prstGeom>
          <a:solidFill>
            <a:srgbClr val="C00000"/>
          </a:solidFill>
          <a:ln>
            <a:noFill/>
          </a:ln>
        </p:spPr>
        <p:txBody>
          <a:bodyPr/>
          <a:lstStyle>
            <a:lvl1pPr eaLnBrk="0" hangingPunct="0">
              <a:defRPr b="1">
                <a:solidFill>
                  <a:schemeClr val="tx1"/>
                </a:solidFill>
                <a:latin typeface="Arial" pitchFamily="34" charset="0"/>
                <a:ea typeface="宋体" pitchFamily="2" charset="-122"/>
              </a:defRPr>
            </a:lvl1pPr>
            <a:lvl2pPr marL="742950" indent="-285750" eaLnBrk="0" hangingPunct="0">
              <a:defRPr b="1">
                <a:solidFill>
                  <a:schemeClr val="tx1"/>
                </a:solidFill>
                <a:latin typeface="Arial" pitchFamily="34" charset="0"/>
                <a:ea typeface="宋体" pitchFamily="2" charset="-122"/>
              </a:defRPr>
            </a:lvl2pPr>
            <a:lvl3pPr marL="1143000" indent="-228600" eaLnBrk="0" hangingPunct="0">
              <a:defRPr b="1">
                <a:solidFill>
                  <a:schemeClr val="tx1"/>
                </a:solidFill>
                <a:latin typeface="Arial" pitchFamily="34" charset="0"/>
                <a:ea typeface="宋体" pitchFamily="2" charset="-122"/>
              </a:defRPr>
            </a:lvl3pPr>
            <a:lvl4pPr marL="1600200" indent="-228600" eaLnBrk="0" hangingPunct="0">
              <a:defRPr b="1">
                <a:solidFill>
                  <a:schemeClr val="tx1"/>
                </a:solidFill>
                <a:latin typeface="Arial" pitchFamily="34" charset="0"/>
                <a:ea typeface="宋体" pitchFamily="2" charset="-122"/>
              </a:defRPr>
            </a:lvl4pPr>
            <a:lvl5pPr marL="2057400" indent="-228600" eaLnBrk="0" hangingPunct="0">
              <a:defRPr b="1">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b="1">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b="1">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b="1">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b="1">
                <a:solidFill>
                  <a:schemeClr val="tx1"/>
                </a:solidFill>
                <a:latin typeface="Arial" pitchFamily="34" charset="0"/>
                <a:ea typeface="宋体" pitchFamily="2" charset="-122"/>
              </a:defRPr>
            </a:lvl9pPr>
          </a:lstStyle>
          <a:p>
            <a:pPr algn="r" eaLnBrk="1" hangingPunct="1">
              <a:defRPr/>
            </a:pPr>
            <a:r>
              <a:rPr lang="en-US" altLang="zh-CN" sz="3200" b="0" dirty="0" smtClean="0">
                <a:solidFill>
                  <a:srgbClr val="FFFF00"/>
                </a:solidFill>
                <a:ea typeface="+mj-ea"/>
              </a:rPr>
              <a:t>www.offcn.com</a:t>
            </a:r>
            <a:endParaRPr lang="en-US" altLang="zh-CN" sz="3200" b="0" dirty="0" smtClean="0">
              <a:solidFill>
                <a:srgbClr val="FFFF00"/>
              </a:solidFill>
              <a:ea typeface="+mj-ea"/>
            </a:endParaRPr>
          </a:p>
        </p:txBody>
      </p:sp>
      <p:pic>
        <p:nvPicPr>
          <p:cNvPr id="11269" name="Picture 7"/>
          <p:cNvPicPr>
            <a:picLocks noChangeAspect="1" noChangeArrowheads="1"/>
          </p:cNvPicPr>
          <p:nvPr/>
        </p:nvPicPr>
        <p:blipFill>
          <a:blip r:embed="rId1" cstate="print"/>
          <a:srcRect/>
          <a:stretch>
            <a:fillRect/>
          </a:stretch>
        </p:blipFill>
        <p:spPr bwMode="auto">
          <a:xfrm>
            <a:off x="387350" y="430213"/>
            <a:ext cx="1847850" cy="433387"/>
          </a:xfrm>
          <a:prstGeom prst="rect">
            <a:avLst/>
          </a:prstGeom>
          <a:noFill/>
          <a:ln w="9525">
            <a:noFill/>
            <a:miter lim="800000"/>
            <a:headEnd/>
            <a:tailEnd/>
          </a:ln>
          <a:effectLst/>
        </p:spPr>
      </p:pic>
      <p:sp>
        <p:nvSpPr>
          <p:cNvPr id="7" name="标题 1"/>
          <p:cNvSpPr txBox="1"/>
          <p:nvPr/>
        </p:nvSpPr>
        <p:spPr>
          <a:xfrm>
            <a:off x="2627784" y="188640"/>
            <a:ext cx="6172200" cy="563563"/>
          </a:xfrm>
          <a:prstGeom prst="rect">
            <a:avLst/>
          </a:prstGeom>
        </p:spPr>
        <p:txBody>
          <a:bodyPr vert="horz" lIns="91440" tIns="45720" rIns="91440" bIns="45720" rtlCol="0" anchor="ctr">
            <a:normAutofit fontScale="82500" lnSpcReduction="20000"/>
          </a:bodyPr>
          <a:lstStyle/>
          <a:p>
            <a:pPr marL="0" marR="0" lvl="0" indent="0" algn="r" defTabSz="914400" rtl="0" eaLnBrk="1" latinLnBrk="0" hangingPunct="1">
              <a:spcBef>
                <a:spcPct val="0"/>
              </a:spcBef>
              <a:spcAft>
                <a:spcPts val="0"/>
              </a:spcAft>
              <a:buClrTx/>
              <a:buSzTx/>
              <a:buFontTx/>
              <a:buNone/>
              <a:defRPr/>
            </a:pPr>
            <a:r>
              <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rPr>
              <a:t>三   备考指导</a:t>
            </a:r>
            <a:endParaRPr kumimoji="0" lang="zh-CN" altLang="en-US" sz="4400" b="1" i="0" u="none" strike="noStrike" kern="1200" cap="none" spc="0" normalizeH="0" baseline="0" noProof="0" dirty="0" smtClean="0">
              <a:ln>
                <a:noFill/>
              </a:ln>
              <a:solidFill>
                <a:srgbClr val="C00000"/>
              </a:solidFill>
              <a:effectLst/>
              <a:uLnTx/>
              <a:uFillTx/>
              <a:latin typeface="微软雅黑" pitchFamily="34" charset="-122"/>
              <a:ea typeface="微软雅黑" pitchFamily="34" charset="-122"/>
              <a:cs typeface="+mj-cs"/>
            </a:endParaRPr>
          </a:p>
        </p:txBody>
      </p:sp>
      <p:sp>
        <p:nvSpPr>
          <p:cNvPr id="10" name="Rectangle 9"/>
          <p:cNvSpPr>
            <a:spLocks noGrp="1" noChangeArrowheads="1"/>
          </p:cNvSpPr>
          <p:nvPr>
            <p:ph idx="1"/>
          </p:nvPr>
        </p:nvSpPr>
        <p:spPr>
          <a:xfrm>
            <a:off x="457200" y="1076325"/>
            <a:ext cx="6418263" cy="912813"/>
          </a:xfrm>
          <a:gradFill rotWithShape="1">
            <a:gsLst>
              <a:gs pos="0">
                <a:srgbClr val="767676">
                  <a:alpha val="29999"/>
                </a:srgbClr>
              </a:gs>
              <a:gs pos="100000">
                <a:srgbClr val="FFFFFF">
                  <a:alpha val="29999"/>
                </a:srgbClr>
              </a:gs>
            </a:gsLst>
            <a:lin ang="0" scaled="1"/>
          </a:gradFill>
          <a:scene3d>
            <a:camera prst="legacyObliqueTopLeft"/>
            <a:lightRig rig="legacyFlat3" dir="b"/>
          </a:scene3d>
          <a:sp3d extrusionH="100000" prstMaterial="legacyMatte">
            <a:bevelT w="13500" h="13500" prst="angle"/>
            <a:bevelB w="13500" h="13500" prst="angle"/>
            <a:extrusionClr>
              <a:srgbClr val="FFFFFF"/>
            </a:extrusionClr>
          </a:sp3d>
        </p:spPr>
        <p:txBody>
          <a:bodyPr wrap="none" anchor="ctr">
            <a:flatTx/>
          </a:bodyPr>
          <a:lstStyle/>
          <a:p>
            <a:r>
              <a:rPr lang="zh-CN" altLang="en-US" b="1" dirty="0" smtClean="0">
                <a:solidFill>
                  <a:srgbClr val="002060"/>
                </a:solidFill>
                <a:ea typeface="黑体" pitchFamily="49" charset="-122"/>
              </a:rPr>
              <a:t>政治知识</a:t>
            </a:r>
            <a:r>
              <a:rPr lang="en-US" altLang="zh-CN" b="1" dirty="0" smtClean="0">
                <a:solidFill>
                  <a:srgbClr val="002060"/>
                </a:solidFill>
                <a:ea typeface="黑体" pitchFamily="49" charset="-122"/>
              </a:rPr>
              <a:t>——</a:t>
            </a:r>
            <a:r>
              <a:rPr lang="zh-CN" altLang="en-US" b="1" dirty="0" smtClean="0">
                <a:solidFill>
                  <a:srgbClr val="002060"/>
                </a:solidFill>
                <a:ea typeface="黑体" pitchFamily="49" charset="-122"/>
              </a:rPr>
              <a:t>马克思主义原理</a:t>
            </a:r>
            <a:endParaRPr lang="zh-CN" altLang="en-US" b="1" dirty="0" smtClean="0">
              <a:solidFill>
                <a:srgbClr val="002060"/>
              </a:solidFill>
              <a:ea typeface="黑体" pitchFamily="49" charset="-122"/>
            </a:endParaRPr>
          </a:p>
        </p:txBody>
      </p:sp>
      <p:pic>
        <p:nvPicPr>
          <p:cNvPr id="8" name="Picture 2" descr="未命名"/>
          <p:cNvPicPr>
            <a:picLocks noChangeAspect="1" noChangeArrowheads="1"/>
          </p:cNvPicPr>
          <p:nvPr/>
        </p:nvPicPr>
        <p:blipFill>
          <a:blip r:embed="rId2" cstate="print"/>
          <a:srcRect/>
          <a:stretch>
            <a:fillRect/>
          </a:stretch>
        </p:blipFill>
        <p:spPr>
          <a:xfrm>
            <a:off x="1547664" y="2060848"/>
            <a:ext cx="5976664" cy="4127383"/>
          </a:xfrm>
          <a:prstGeom prst="rect">
            <a:avLst/>
          </a:prstGeom>
          <a:noFill/>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1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utoUpdateAnimBg="0"/>
      <p:bldP spid="10" grpId="1" bldLvl="0" autoUpdateAnimBg="0"/>
      <p:bldP spid="10" grpId="2" bldLvl="0" autoUpdateAnimBg="0"/>
      <p:bldP spid="10" grpId="3" bldLvl="0" autoUpdateAnimBg="0"/>
      <p:bldP spid="10" grpId="4" bldLvl="0" autoUpdateAnimBg="0"/>
      <p:bldP spid="10" grpId="5" bldLvl="0" autoUpdateAnimBg="0"/>
      <p:bldP spid="10" grpId="6" bldLvl="0" autoUpdateAnimBg="0"/>
      <p:bldP spid="10" grpId="7" bldLvl="0" autoUpdateAnimBg="0"/>
      <p:bldP spid="10" grpId="8" bldLvl="0" autoUpdateAnimBg="0"/>
      <p:bldP spid="10" grpId="9" bldLvl="0" autoUpdateAnimBg="0"/>
      <p:bldP spid="10" grpId="10" bldLvl="0" autoUpdateAnimBg="0"/>
      <p:bldP spid="10" grpId="11" bldLvl="0" autoUpdateAnimBg="0"/>
      <p:bldP spid="10" grpId="12" animBg="1" autoUpdateAnimBg="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4303</Words>
  <Application>Kingsoft Office WPP</Application>
  <PresentationFormat>全屏显示(4:3)</PresentationFormat>
  <Paragraphs>395</Paragraphs>
  <Slides>32</Slides>
  <Notes>1</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主题</vt:lpstr>
      <vt:lpstr>PowerPoint 演示文稿</vt:lpstr>
      <vt:lpstr>PowerPoint 演示文稿</vt:lpstr>
      <vt:lpstr>二   考情分析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到此结束，谢谢大家</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Administrator</cp:lastModifiedBy>
  <cp:revision>10</cp:revision>
  <dcterms:created xsi:type="dcterms:W3CDTF">2016-03-03T02:32:00Z</dcterms:created>
  <dcterms:modified xsi:type="dcterms:W3CDTF">2016-03-03T03:57:13Z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2052-10.1.0.5511</vt:lpwstr>
  </property>
</Properties>
</file>