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C9EECA-F0BF-460A-B991-65B2990CD4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FC7C5A-8328-479A-8AF2-A4A8BAD01C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12"/>
          <p:cNvPicPr>
            <a:picLocks noChangeAspect="1"/>
          </p:cNvPicPr>
          <p:nvPr>
            <p:ph sz="quarter" idx="1"/>
          </p:nvPr>
        </p:nvPicPr>
        <p:blipFill>
          <a:blip r:embed="rId1"/>
          <a:stretch>
            <a:fillRect/>
          </a:stretch>
        </p:blipFill>
        <p:spPr>
          <a:xfrm>
            <a:off x="683260" y="981075"/>
            <a:ext cx="7467600" cy="54819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88640"/>
            <a:ext cx="69127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社区文化是指在一定的区域范围内，在一定的社会历史条件下，社区成员在社区社会实践中共同创造的具有本社区特色的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物质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需求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精神财富及其物质形态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精神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需求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精神财富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建立健全社区社会组织要积极探索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三社联动模式。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社会、社区、社团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社区、社团、社工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社会、社团、社工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社团、社员、社工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88640"/>
            <a:ext cx="69847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业主委员会由业主会议选举组成，对业主大会会议负责，但不享有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统一领导各项物业管理工作权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行使业主自治管理权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自治管理规范订立权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召集主持业主大会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以下有关社区选举说法不正确的是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社区党组织在社区选举中起领导作用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社区党组织在社区选举中起指导作用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社区党支部书记可以兼任社区居民委员会主任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社区选举候选人担任社区选举委员会成员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88640"/>
            <a:ext cx="6984776" cy="3346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以下不属于居委会的自治事务的是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组织普法宣传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老王两口子闹离婚，居委会的工作人员上门调解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在国际艾滋病日，按照市卫生局要求在区内组织一次大型的艾滋病宣传活动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在区内组织一个老人舞蹈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队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51720" y="404664"/>
            <a:ext cx="6462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曾多次荣立一等功的战斗英雄叶某，因工负伤造成高位截瘫。现在只能终日躺在荣誉军人康复医院的病床上，情绪日渐低落，行为退缩，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生命无意义感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越来越严重。为协助叶某找到当下生命的意义，下列工作方法中，最有效的是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疏导叶某的消极情绪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以过去的经历来建构其生命的意义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为叶某提供医疗照顾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矫正叶某的退缩行为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476672"/>
            <a:ext cx="1107996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17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日</a:t>
            </a:r>
            <a:endParaRPr lang="zh-CN" altLang="en-US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95736" y="476672"/>
            <a:ext cx="6606480" cy="445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社会工作者李玉了解到其所服务的社区中有好几位身体残疾的儿童，因此他打算针对这些儿童开展文化知识普及和技能培训等相关活动，这属于残疾人社会工作方法中的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医疗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康复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教育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康复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技能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康复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康复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260648"/>
            <a:ext cx="6984776" cy="6035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韩某因入室盗窃被判有期徒刑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年，在服刑期间，其妻子与他离婚，后将其共有房产变卖带着儿子远走他乡。韩某出狱后，只能与父母一起住在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平米的房子里。韩某决定改过自新好好找工作，但是由于有犯罪前科，导致他找工作屡屡失败，生活难以维持，对社区矫正的监管措施也十分抵触。社会工作者谢林了解情况后，决定为韩某提供服务，面对韩某的情况，谢林当前首要的介入目标是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做韩某前妻的工作，帮助他恢复家庭关系</a:t>
            </a:r>
            <a:endParaRPr lang="zh-CN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对韩某进行心理辅导，使其消除犯罪心理结构</a:t>
            </a:r>
            <a:endParaRPr lang="zh-CN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协助韩某获得城市最低生活保障，维持其基本生存条件的保障需要</a:t>
            </a:r>
            <a:endParaRPr lang="zh-CN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宣讲社区矫正的意义，从思想上进行交易，使韩某配合监管</a:t>
            </a: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260648"/>
            <a:ext cx="71287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将社区定位为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小于街道、大于居民委员会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北京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上海模式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江苏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江汉模式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部分复原退伍军人在新安置的工作岗位上感到社会再适应的压力，存在交流、愤怒、抑郁等情绪。针对这种情况，社会工作者首先应为他们提供的服务是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联系相关部门，协商安置措施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整合社会资源，开发就业岗位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进行心理辅导，协助适应社会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搭建信息平台，开展就业指导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188640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5.“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就内容而言，社区建设主要是根据本社区成员的需求和愿望，解决本社区问题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体现了社区建设的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特点。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社会性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地域性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C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多样性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综合性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促进我国社区居民自治的途径不包括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大力培育社区自治组织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提升社区居民志愿服务意识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加强政府在社区建设、社区自治中的推动作用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提高社区内单位广泛参与社区自治的积极性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260648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梅园小区发生了小偷入室盗窃案件，社区居民赶快通知了居委会。作为社区社会工作者来说，应当采取的行动是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向社区居民宣传社区安全意识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保护案发现场，提供破案线索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监视社区中的两劳释放人员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调查该社区外来人口情况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17693"/>
            <a:ext cx="69127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某小区不少居民反映社区中因缺少无障碍通道设施，造成坐轮椅的老年人和残疾人出行困难。为了解决社区居民的要求，社会工作者召开居民代表座谈会。居民代表们在座谈会上反映：除了缺少无障碍通道，社区还存在其他问题，如路灯经常坏了不能及时修理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垃圾箱太破，垃圾常常倒得满地，影响环境卫生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社区内道路地面坑洼，时常积水影响居民外出。代表们反映出的是居民的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比较性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需求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表达性需求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规范性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需求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感觉性需求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2492896"/>
            <a:ext cx="5472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社区寒假作业</a:t>
            </a:r>
            <a:endParaRPr lang="en-US" altLang="zh-CN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6000" b="1" dirty="0" smtClean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6000" b="1" dirty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 </a:t>
            </a:r>
            <a:r>
              <a:rPr lang="en-US" altLang="zh-CN" sz="6000" b="1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        </a:t>
            </a:r>
            <a:r>
              <a:rPr lang="zh-CN" altLang="en-US" sz="2400" b="1" dirty="0" smtClean="0">
                <a:solidFill>
                  <a:schemeClr val="accent1"/>
                </a:solidFill>
                <a:latin typeface="+mn-ea"/>
              </a:rPr>
              <a:t>主讲：闫昕</a:t>
            </a:r>
            <a:endParaRPr lang="zh-CN" altLang="en-US" sz="2400" b="1" dirty="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07704" y="260648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下列选项关于社区服务说法错误的一项是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以老年人、残疾人、优抚对象服务和便民利民服务为主要内容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是一种公益性质的福利便民服务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在政府指导下，以社区为依托进行的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以发展社区服务实体来增强自我发展能力的社区服务业发展格局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88640"/>
            <a:ext cx="69847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关于社区选民资格，下列说法错误的是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对人户分离的城镇居民，原则上要在经常居住地进行登记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年满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周岁的本居住地区居民，都有选举权和被选举权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对选派到社区工作的机关干部、复员退伍军人和大学生，也要在尊重其意愿的基础上对其进行登记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对居住在本社区一年以上的外来务工经商人员，应认真听取其意见，尊重其意愿，凡愿意参加本社区选举的人员，并经社区选举委员会同意，应予以登记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17693"/>
            <a:ext cx="69847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社区矫正社会工作者介入司法过程，自司法判决前的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阶段就已经开始。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调查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案件审理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立案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起诉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居委会可以兴办有关的服务事业，居民委员会的财产由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管理，任何部门和单位不可侵犯居民委员会的财产所有权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会议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居民小组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居委会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街道办事处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下列选项中从社区的功能角度划分的是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中型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自然社区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现代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军事社区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660" y="332656"/>
            <a:ext cx="1107996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18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日</a:t>
            </a:r>
            <a:endParaRPr lang="zh-CN" altLang="en-US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260648"/>
            <a:ext cx="70567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业主委员会与物业公司的关系是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管理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关系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生产关系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法律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关系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政治关系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关于居民委员会和村民委员会，以下说法不正确的是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两者均为基层群众性自治组织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两者均为一级基层国家机关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两者的定位均是自我管理、自我教育、自我服务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两者均可协助上级政府或者政府的派出机关工作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260648"/>
            <a:ext cx="69847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社区居委会的设立、撤销和规模调整，可由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决定。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民政部门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不设区的市、市辖区的人民政府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不设区的市、市辖区的人民政府或其派出机关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上级人民政府的派出机关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社区便民利民服务不包括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居民生活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服务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家务劳动服务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心理健康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服务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精神文化生活服务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07704" y="188640"/>
            <a:ext cx="69847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社区治理的实质即在于多元主体对社区公共事务的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互动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治理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共同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管理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平等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协商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合作参与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国外社区建设的特点不包括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注重培育社区自我发展能力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目的在于解决社会问题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在运作方式上是民间主导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归根结底是一种社会改良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10.()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年，联合国提出了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以社区为基础的社会发展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方案。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A.1946       B.1948         C.1947        D.1949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260648"/>
            <a:ext cx="70567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《村民委员会组织法》把村民自治的活动范围一般局限在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内。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村民居住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范围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建制村范围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村民流动居住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范围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村民户籍所在范围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《居民委员会组织法》立法的目的不包括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加强城市居民委员会的建设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促进城市基层社会主义民主发展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促进城市建设全球化发展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促进城市社会主义物质文明发展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1107996" cy="3024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19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日</a:t>
            </a:r>
            <a:endParaRPr lang="zh-CN" altLang="en-US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332656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社区居民自治应当坚持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的原则，也就是坚持社会主义民主的原则。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共同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协商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自我管理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投票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决议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居民自愿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社区居务公开工作必须在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领导下进行。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居民代表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会议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社区听证会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党组织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工作委员会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党组织中最基层的一级组织是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居委会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党支部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街道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办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村委会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260648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兴办社区公益事业等涉及全体居民利益的重要事项，不需要召集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讨论决定。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居民代表会议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社区党组织会议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驻地单位协商议事会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社区听证会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社区各种组织和各项工作的领导核心是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社区议事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会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社区居委会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党支部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社区居民代表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9712" y="188640"/>
            <a:ext cx="69847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我国社区居民自治制度是在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领导下的自治制度。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街道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党委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居民委员会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街道办事处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社区党组织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对流动人口管理应遵循公平对待、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、完善管理、搞好服务等原则。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分类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管理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管控结合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合理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引导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合理监督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以下不属于居民委员会自治事务的是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财务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自治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环境自治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财产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自治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服务自治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79712" y="332656"/>
            <a:ext cx="662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下列哪项不属于社区工作的主要模式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地区发展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社区互动模式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社区照顾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社会策划模式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社会工作者要熟练掌握沟通技巧，下列不属于运用方式的是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语言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符号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身体符号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气氛符号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D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环境符号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277" y="476672"/>
            <a:ext cx="1107996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2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月</a:t>
            </a:r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15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日</a:t>
            </a:r>
            <a:endParaRPr lang="zh-CN" altLang="en-US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2636912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zh-CN" altLang="en-US" sz="6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12"/>
          <p:cNvPicPr>
            <a:picLocks noChangeAspect="1"/>
          </p:cNvPicPr>
          <p:nvPr>
            <p:ph sz="quarter" idx="1"/>
          </p:nvPr>
        </p:nvPicPr>
        <p:blipFill>
          <a:blip r:embed="rId1"/>
          <a:stretch>
            <a:fillRect/>
          </a:stretch>
        </p:blipFill>
        <p:spPr>
          <a:xfrm>
            <a:off x="539750" y="1485265"/>
            <a:ext cx="7467600" cy="43872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07704" y="332656"/>
            <a:ext cx="68407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社区照顾模式的特点不包括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协助服务对象正常地融入社区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强调社区责任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非正规照顾是重要因素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关注所有社区共同性问题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4.(  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是从事社会工作这种职业活动的本质。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发展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互惠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服务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成长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7704" y="117693"/>
            <a:ext cx="69847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关于社会工作的服务对象，下列描述中错误的是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可以是个人，也可以是群体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只是指在物质方面遇到困难的人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可以是社区和社会公众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可以分为基本对象和扩大的对象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认为案主的问题不仅来自案主自身，也要注意外部因素对案主问题的影响。这种模式属于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危机介入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任务中心模式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社会心理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模式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行为治疗模式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51720" y="260648"/>
            <a:ext cx="66967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社会工作是现代社会应对纷繁复杂的社会问题而形成的职业活动。在世界各国，不但民间组织，而且政府也积极推动社会工作的发展。下列哪项不是从服务对象来分析社会工作的目标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?()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解救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危难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缓解困难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促进社会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公正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促进发展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在任务中心模式中，社会工作者的角色是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?()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中介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者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使能者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协调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者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资源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顾问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9712" y="260648"/>
            <a:ext cx="6840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对服务对象的接纳指的是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社会工作者将服务对象看作是普通的社会成员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社会工作者对服务对象的认同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社会工作者对服务对象的价值观与个人背景特征等的一种包容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社会工作者对服务对象全盘接纳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下列选项不属于灾害救助的工作方法的是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灾害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预防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灾害监管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灾害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救助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灾后社区重建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277" y="476672"/>
            <a:ext cx="1107996" cy="31683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月</a:t>
            </a:r>
            <a:r>
              <a:rPr lang="en-US" altLang="zh-CN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16</a:t>
            </a:r>
            <a:r>
              <a:rPr lang="zh-CN" altLang="en-US" sz="6000" dirty="0" smtClean="0">
                <a:solidFill>
                  <a:schemeClr val="accent1"/>
                </a:solidFill>
                <a:latin typeface="华文行楷" pitchFamily="2" charset="-122"/>
                <a:ea typeface="华文行楷" pitchFamily="2" charset="-122"/>
              </a:rPr>
              <a:t>日</a:t>
            </a:r>
            <a:endParaRPr lang="zh-CN" altLang="en-US" sz="6000" dirty="0">
              <a:solidFill>
                <a:schemeClr val="accent1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79712" y="188640"/>
            <a:ext cx="69847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社区居民自治活动由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负责组织、召集和主持。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党组织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B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居委会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街道办事处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业主委员会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下列说法正确的选项是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社区服务站为盈利性组织化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社区服务站是进行企业运作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社区服务站为公共服务延伸到社区工作平台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社区服务站为政府提供公共服务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117693"/>
            <a:ext cx="66967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关于城市流浪未成年人救助工作的表述错误的是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预防是前提，救助是基础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做好预防帮扶服务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开展主动救助服务，提供专业救助服务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管理是手段，教育是根本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以下哪项不属于人民调解受理民间纠纷的范围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?()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公民与公民之间的矛盾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公民与法人之间的矛盾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被害人与犯罪分子之间的矛盾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400" dirty="0">
                <a:latin typeface="Times New Roman" pitchFamily="18" charset="0"/>
                <a:cs typeface="Times New Roman" pitchFamily="18" charset="0"/>
              </a:rPr>
              <a:t>其他社会组织之间的矛盾</a:t>
            </a:r>
            <a:endParaRPr lang="zh-CN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4893</Words>
  <Application>Kingsoft Office WPP</Application>
  <PresentationFormat>全屏显示(4:3)</PresentationFormat>
  <Paragraphs>253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凸显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11</cp:revision>
  <dcterms:created xsi:type="dcterms:W3CDTF">2016-02-17T06:00:00Z</dcterms:created>
  <dcterms:modified xsi:type="dcterms:W3CDTF">2016-02-19T07:00:28Z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