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401" r:id="rId2"/>
    <p:sldId id="256" r:id="rId3"/>
    <p:sldId id="372" r:id="rId4"/>
    <p:sldId id="373" r:id="rId5"/>
    <p:sldId id="374" r:id="rId6"/>
    <p:sldId id="375" r:id="rId7"/>
    <p:sldId id="379" r:id="rId8"/>
    <p:sldId id="274" r:id="rId9"/>
    <p:sldId id="275" r:id="rId10"/>
    <p:sldId id="276" r:id="rId11"/>
    <p:sldId id="277" r:id="rId12"/>
    <p:sldId id="297" r:id="rId13"/>
    <p:sldId id="298" r:id="rId14"/>
    <p:sldId id="299" r:id="rId15"/>
    <p:sldId id="322" r:id="rId16"/>
    <p:sldId id="321" r:id="rId17"/>
    <p:sldId id="320" r:id="rId18"/>
    <p:sldId id="380" r:id="rId19"/>
    <p:sldId id="279" r:id="rId20"/>
    <p:sldId id="316" r:id="rId21"/>
    <p:sldId id="317" r:id="rId22"/>
    <p:sldId id="318" r:id="rId23"/>
    <p:sldId id="319" r:id="rId24"/>
    <p:sldId id="383" r:id="rId25"/>
    <p:sldId id="384" r:id="rId26"/>
    <p:sldId id="385" r:id="rId27"/>
    <p:sldId id="386" r:id="rId28"/>
    <p:sldId id="258" r:id="rId2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90" y="-102"/>
      </p:cViewPr>
      <p:guideLst>
        <p:guide orient="horz" pos="2160"/>
        <p:guide pos="28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>
            <p:ph type="sldImg" idx="2"/>
          </p:nvPr>
        </p:nvSpPr>
        <p:spPr bwMode="auto">
          <a:xfrm>
            <a:off x="1050925" y="754063"/>
            <a:ext cx="4572000" cy="329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3075" name="Rectangle 3"/>
          <p:cNvSpPr>
            <a:spLocks noChangeArrowheads="1"/>
          </p:cNvSpPr>
          <p:nvPr>
            <p:ph type="body" sz="quarter" idx="3"/>
          </p:nvPr>
        </p:nvSpPr>
        <p:spPr bwMode="auto">
          <a:xfrm>
            <a:off x="538163" y="4387850"/>
            <a:ext cx="5780087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076" name="Rectangle 4"/>
          <p:cNvSpPr>
            <a:spLocks noChangeArrowheads="1"/>
          </p:cNvSpPr>
          <p:nvPr>
            <p:ph type="hdr" sz="quarter"/>
          </p:nvPr>
        </p:nvSpPr>
        <p:spPr bwMode="auto">
          <a:xfrm>
            <a:off x="0" y="0"/>
            <a:ext cx="2973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zh-CN" altLang="en-US"/>
          </a:p>
        </p:txBody>
      </p:sp>
      <p:sp>
        <p:nvSpPr>
          <p:cNvPr id="3077" name="Rectangle 5"/>
          <p:cNvSpPr>
            <a:spLocks noChangeArrowheads="1"/>
          </p:cNvSpPr>
          <p:nvPr>
            <p:ph type="dt" idx="1"/>
          </p:nvPr>
        </p:nvSpPr>
        <p:spPr bwMode="auto">
          <a:xfrm>
            <a:off x="3884613" y="0"/>
            <a:ext cx="297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>
            <p:ph type="ftr" sz="quarter" idx="4"/>
          </p:nvPr>
        </p:nvSpPr>
        <p:spPr bwMode="auto">
          <a:xfrm>
            <a:off x="0" y="8686800"/>
            <a:ext cx="2973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>
            <p:ph type="sldNum" sz="quarter" idx="5"/>
          </p:nvPr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B7DB5AA-DA8B-4125-9860-C9D8EAF1986C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2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2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6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>
            <p:ph type="sldImg"/>
          </p:nvPr>
        </p:nvSpPr>
        <p:spPr>
          <a:xfrm>
            <a:off x="1141413" y="754063"/>
            <a:ext cx="4391025" cy="3294062"/>
          </a:xfrm>
          <a:ln/>
        </p:spPr>
      </p:sp>
      <p:sp>
        <p:nvSpPr>
          <p:cNvPr id="16387" name="Rectangle 3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zh-CN" altLang="en-US"/>
          </a:p>
          <a:p>
            <a:r>
              <a:rPr lang="zh-CN" altLang="en-US"/>
              <a:t>对</a:t>
            </a:r>
          </a:p>
          <a:p>
            <a:r>
              <a:rPr lang="zh-CN" altLang="en-US"/>
              <a:t>错：列宁说：“人的认识不是直线（也就是说，不是沿着直线进行的），而是无限地近似于一串圆圈、近似于螺旋式的曲线”（《列宁全集》第38卷，第 411页）。事物发展是无限的，因而螺旋式的辩证运动也不是一个封闭的，而是一个无限发展的辩证链条。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>
            <p:ph type="sldImg"/>
          </p:nvPr>
        </p:nvSpPr>
        <p:spPr>
          <a:xfrm>
            <a:off x="1141413" y="754063"/>
            <a:ext cx="4391025" cy="3294062"/>
          </a:xfrm>
          <a:ln/>
        </p:spPr>
      </p:sp>
      <p:sp>
        <p:nvSpPr>
          <p:cNvPr id="27651" name="Rectangle 3"/>
          <p:cNvSpPr>
            <a:spLocks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zh-CN" altLang="en-US"/>
              <a:t>d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>
            <p:ph type="sldImg"/>
          </p:nvPr>
        </p:nvSpPr>
        <p:spPr>
          <a:xfrm>
            <a:off x="1139825" y="752475"/>
            <a:ext cx="4391025" cy="3294063"/>
          </a:xfrm>
          <a:ln/>
        </p:spPr>
      </p:sp>
      <p:sp>
        <p:nvSpPr>
          <p:cNvPr id="32771" name="Rectangle 3"/>
          <p:cNvSpPr>
            <a:spLocks noChangeArrowheads="1"/>
          </p:cNvSpPr>
          <p:nvPr>
            <p:ph type="body" idx="1"/>
          </p:nvPr>
        </p:nvSpPr>
        <p:spPr>
          <a:xfrm>
            <a:off x="536575" y="4386263"/>
            <a:ext cx="5780088" cy="3952875"/>
          </a:xfrm>
          <a:ln/>
        </p:spPr>
        <p:txBody>
          <a:bodyPr/>
          <a:lstStyle/>
          <a:p>
            <a:r>
              <a:rPr lang="zh-CN" altLang="en-US"/>
              <a:t>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 descr="图片8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617663"/>
            <a:ext cx="7772400" cy="639762"/>
          </a:xfrm>
        </p:spPr>
        <p:txBody>
          <a:bodyPr/>
          <a:lstStyle>
            <a:lvl1pPr algn="ctr"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zh-CN"/>
              <a:t>单击此处编辑母版标题样式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428875"/>
            <a:ext cx="6400800" cy="517525"/>
          </a:xfrm>
        </p:spPr>
        <p:txBody>
          <a:bodyPr>
            <a:spAutoFit/>
          </a:bodyPr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zh-CN"/>
              <a:t>单击此处编辑母版副标题样式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A50C34B-953B-4F7C-ABED-6E2B80862112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8F610-EFB0-4AED-BF86-FC2E9A1709F6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40513" y="292100"/>
            <a:ext cx="2057400" cy="57308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8313" y="292100"/>
            <a:ext cx="6019800" cy="57308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251B2E-3CB6-4DED-9926-10163989D139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DBDF62-8088-4E20-9AC4-571A3483D6EE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25B269-8805-420B-BDF0-0CFBA53C48C6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8313" y="1198563"/>
            <a:ext cx="4038600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9313" y="1198563"/>
            <a:ext cx="4038600" cy="4824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548D86-BCFC-4705-8B65-C89E6CB6CF41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7AE172-6EE5-4913-89A9-049BDC28CE7E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26D268-A05C-4DC7-B7A6-EEA1F345F4A5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89FCF0-EEB6-4036-AF0C-BCECFA988ED2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977AEA-4EDE-44CD-A412-0833FD0B5022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C41BDE-5ACF-4339-B000-8431CAD1A46D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 descr="图片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92100"/>
            <a:ext cx="82296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98563"/>
            <a:ext cx="8229600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  <a:p>
            <a:pPr lvl="2"/>
            <a:r>
              <a:rPr lang="zh-CN" smtClean="0"/>
              <a:t>第三级</a:t>
            </a:r>
          </a:p>
          <a:p>
            <a:pPr lvl="3"/>
            <a:r>
              <a:rPr lang="zh-CN" smtClean="0"/>
              <a:t>第四级</a:t>
            </a:r>
          </a:p>
          <a:p>
            <a:pPr lvl="4"/>
            <a:r>
              <a:rPr lang="zh-CN" smtClean="0"/>
              <a:t>第五级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FD74549-8734-4C9B-AE7E-7DFFB92333B1}" type="slidenum">
              <a:rPr lang="zh-CN" alt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  <a:ea typeface="黑体" pitchFamily="49" charset="-122"/>
        </a:defRPr>
      </a:lvl2pPr>
      <a:lvl3pPr algn="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  <a:ea typeface="黑体" pitchFamily="49" charset="-122"/>
        </a:defRPr>
      </a:lvl3pPr>
      <a:lvl4pPr algn="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  <a:ea typeface="黑体" pitchFamily="49" charset="-122"/>
        </a:defRPr>
      </a:lvl4pPr>
      <a:lvl5pPr algn="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  <a:ea typeface="黑体" pitchFamily="49" charset="-122"/>
        </a:defRPr>
      </a:lvl5pPr>
      <a:lvl6pPr marL="457200" algn="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  <a:ea typeface="黑体" pitchFamily="49" charset="-122"/>
        </a:defRPr>
      </a:lvl6pPr>
      <a:lvl7pPr marL="914400" algn="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  <a:ea typeface="黑体" pitchFamily="49" charset="-122"/>
        </a:defRPr>
      </a:lvl7pPr>
      <a:lvl8pPr marL="1371600" algn="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  <a:ea typeface="黑体" pitchFamily="49" charset="-122"/>
        </a:defRPr>
      </a:lvl8pPr>
      <a:lvl9pPr marL="1828800" algn="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  <a:ea typeface="黑体" pitchFamily="49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22263"/>
            <a:ext cx="8229600" cy="577850"/>
          </a:xfrm>
        </p:spPr>
        <p:txBody>
          <a:bodyPr/>
          <a:lstStyle/>
          <a:p>
            <a:pPr algn="ctr"/>
            <a:r>
              <a:rPr lang="zh-CN" altLang="en-US" sz="3200"/>
              <a:t>中公教育社区工作者交流平台</a:t>
            </a:r>
          </a:p>
        </p:txBody>
      </p:sp>
      <p:pic>
        <p:nvPicPr>
          <p:cNvPr id="4099" name="Picture 3" descr="社区-sqgzzk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56325" y="1846263"/>
            <a:ext cx="2438400" cy="243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 descr="社区微博二维码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50" y="1917700"/>
            <a:ext cx="2244725" cy="224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6445250" y="4294188"/>
            <a:ext cx="19224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/>
              <a:t>微信号：sqgzzks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492500" y="4294188"/>
            <a:ext cx="23034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/>
              <a:t>交流群： 433489322</a:t>
            </a:r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90913" y="1917700"/>
            <a:ext cx="2365375" cy="238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828675" y="4294188"/>
            <a:ext cx="20113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/>
              <a:t>中公教育社区考试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4824413"/>
          </a:xfrm>
        </p:spPr>
        <p:txBody>
          <a:bodyPr/>
          <a:lstStyle/>
          <a:p>
            <a:r>
              <a:rPr lang="zh-CN" altLang="en-US"/>
              <a:t>容易使孩子形成怯懦胆小、意志薄弱、既娇且骄、清高孤傲等个性心理特征的家庭教养模式是（　　）。</a:t>
            </a:r>
          </a:p>
          <a:p>
            <a:r>
              <a:rPr lang="en-US"/>
              <a:t>A.</a:t>
            </a:r>
            <a:r>
              <a:rPr lang="zh-CN" altLang="en-US"/>
              <a:t>支配型</a:t>
            </a:r>
          </a:p>
          <a:p>
            <a:r>
              <a:rPr lang="en-US"/>
              <a:t>B.</a:t>
            </a:r>
            <a:r>
              <a:rPr lang="zh-CN" altLang="en-US"/>
              <a:t>专制型	</a:t>
            </a:r>
          </a:p>
          <a:p>
            <a:r>
              <a:rPr lang="en-US"/>
              <a:t>C.</a:t>
            </a:r>
            <a:r>
              <a:rPr lang="zh-CN" altLang="en-US"/>
              <a:t>放任型</a:t>
            </a:r>
          </a:p>
          <a:p>
            <a:r>
              <a:rPr lang="en-US"/>
              <a:t>D.</a:t>
            </a:r>
            <a:r>
              <a:rPr lang="zh-CN" altLang="en-US"/>
              <a:t>娇纵型</a:t>
            </a:r>
          </a:p>
        </p:txBody>
      </p:sp>
      <p:pic>
        <p:nvPicPr>
          <p:cNvPr id="13315" name="图片 1" descr="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0075" y="0"/>
            <a:ext cx="21590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刘颖上小学有</a:t>
            </a:r>
            <a:r>
              <a:rPr lang="en-US"/>
              <a:t>5</a:t>
            </a:r>
            <a:r>
              <a:rPr lang="zh-CN" altLang="en-US"/>
              <a:t>个月了，但是这</a:t>
            </a:r>
            <a:r>
              <a:rPr lang="en-US"/>
              <a:t>5</a:t>
            </a:r>
            <a:r>
              <a:rPr lang="zh-CN" altLang="en-US"/>
              <a:t>个月以来她在学校的表现却出乎家长的意料，在学校里她不服从老师的指令，也很抗拒与同学们一起玩，甚至不愿和同学们相处，经常一个人静静地呆着。如果你是社会工作者，你认为刘颖最有可能遭遇的问题是（　　）。</a:t>
            </a:r>
          </a:p>
          <a:p>
            <a:r>
              <a:rPr lang="en-US"/>
              <a:t>A.</a:t>
            </a:r>
            <a:r>
              <a:rPr lang="zh-CN" altLang="en-US"/>
              <a:t>偏差行为	</a:t>
            </a:r>
          </a:p>
          <a:p>
            <a:r>
              <a:rPr lang="en-US"/>
              <a:t>B.</a:t>
            </a:r>
            <a:r>
              <a:rPr lang="zh-CN" altLang="en-US"/>
              <a:t>学习困难	</a:t>
            </a:r>
          </a:p>
          <a:p>
            <a:r>
              <a:rPr lang="en-US"/>
              <a:t>C.</a:t>
            </a:r>
            <a:r>
              <a:rPr lang="zh-CN" altLang="en-US"/>
              <a:t>心理障碍	</a:t>
            </a:r>
          </a:p>
          <a:p>
            <a:r>
              <a:rPr lang="en-US"/>
              <a:t>D.</a:t>
            </a:r>
            <a:r>
              <a:rPr lang="zh-CN" altLang="en-US"/>
              <a:t>交往障碍</a:t>
            </a:r>
          </a:p>
        </p:txBody>
      </p:sp>
      <p:pic>
        <p:nvPicPr>
          <p:cNvPr id="14339" name="图片 1" descr="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0075" y="0"/>
            <a:ext cx="21590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4824413"/>
          </a:xfrm>
        </p:spPr>
        <p:txBody>
          <a:bodyPr/>
          <a:lstStyle/>
          <a:p>
            <a:r>
              <a:rPr lang="zh-CN" altLang="en-US"/>
              <a:t>王女士因为长期遭受丈夫的打骂而忍无可忍，最近被丈夫酒后再次毒打，她情急之下跑到了市妇女权益援助中心，该援助中心的社会工作者经过了解她的具体情况，决定帮助她维权。这个过程在社会工作程序中称为（　　）。</a:t>
            </a:r>
          </a:p>
          <a:p>
            <a:r>
              <a:rPr lang="en-US"/>
              <a:t>A.</a:t>
            </a:r>
            <a:r>
              <a:rPr lang="zh-CN" altLang="en-US"/>
              <a:t>援助	</a:t>
            </a:r>
          </a:p>
          <a:p>
            <a:r>
              <a:rPr lang="en-US"/>
              <a:t>B.</a:t>
            </a:r>
            <a:r>
              <a:rPr lang="zh-CN" altLang="en-US"/>
              <a:t>帮扶	</a:t>
            </a:r>
          </a:p>
          <a:p>
            <a:r>
              <a:rPr lang="en-US"/>
              <a:t>C.</a:t>
            </a:r>
            <a:r>
              <a:rPr lang="zh-CN" altLang="en-US"/>
              <a:t>接案	</a:t>
            </a:r>
          </a:p>
          <a:p>
            <a:r>
              <a:rPr lang="en-US"/>
              <a:t>D.</a:t>
            </a:r>
            <a:r>
              <a:rPr lang="zh-CN" altLang="en-US"/>
              <a:t>求助</a:t>
            </a:r>
            <a:endParaRPr lang="en-US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zh-CN" altLang="en-US"/>
          </a:p>
        </p:txBody>
      </p:sp>
      <p:pic>
        <p:nvPicPr>
          <p:cNvPr id="15363" name="图片 1" descr="logo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50075" y="0"/>
            <a:ext cx="21590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当社会工作者与案主意见产生分歧时，社会工作者会直接地、没有禁忌地指出案主在言谈中、感受上和行为方面的不一致或矛盾的地方，这种个案工作技巧是（　　）。</a:t>
            </a:r>
          </a:p>
          <a:p>
            <a:r>
              <a:rPr lang="en-US"/>
              <a:t>A.</a:t>
            </a:r>
            <a:r>
              <a:rPr lang="zh-CN" altLang="en-US"/>
              <a:t>移情	</a:t>
            </a:r>
          </a:p>
          <a:p>
            <a:r>
              <a:rPr lang="en-US"/>
              <a:t>B.</a:t>
            </a:r>
            <a:r>
              <a:rPr lang="zh-CN" altLang="en-US"/>
              <a:t>忠告	</a:t>
            </a:r>
          </a:p>
          <a:p>
            <a:r>
              <a:rPr lang="en-US"/>
              <a:t>C.</a:t>
            </a:r>
            <a:r>
              <a:rPr lang="zh-CN" altLang="en-US"/>
              <a:t>对质	</a:t>
            </a:r>
          </a:p>
          <a:p>
            <a:r>
              <a:rPr lang="en-US"/>
              <a:t>D.</a:t>
            </a:r>
            <a:r>
              <a:rPr lang="zh-CN" altLang="en-US"/>
              <a:t>同感</a:t>
            </a:r>
          </a:p>
        </p:txBody>
      </p:sp>
      <p:pic>
        <p:nvPicPr>
          <p:cNvPr id="17411" name="图片 1" descr="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0075" y="0"/>
            <a:ext cx="21590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4824413"/>
          </a:xfrm>
        </p:spPr>
        <p:txBody>
          <a:bodyPr/>
          <a:lstStyle/>
          <a:p>
            <a:r>
              <a:rPr lang="zh-CN" altLang="en-US"/>
              <a:t>“单亲家庭自强小组”、“癌症病友小组”属于小组类型中的（　　）。</a:t>
            </a:r>
          </a:p>
          <a:p>
            <a:r>
              <a:rPr lang="en-US"/>
              <a:t>A.</a:t>
            </a:r>
            <a:r>
              <a:rPr lang="zh-CN" altLang="en-US"/>
              <a:t>教育小组	</a:t>
            </a:r>
          </a:p>
          <a:p>
            <a:r>
              <a:rPr lang="en-US"/>
              <a:t>B.</a:t>
            </a:r>
            <a:r>
              <a:rPr lang="zh-CN" altLang="en-US"/>
              <a:t>支持小组	</a:t>
            </a:r>
          </a:p>
          <a:p>
            <a:r>
              <a:rPr lang="en-US"/>
              <a:t>C.</a:t>
            </a:r>
            <a:r>
              <a:rPr lang="zh-CN" altLang="en-US"/>
              <a:t>成长小组	</a:t>
            </a:r>
          </a:p>
          <a:p>
            <a:r>
              <a:rPr lang="en-US"/>
              <a:t>D.</a:t>
            </a:r>
            <a:r>
              <a:rPr lang="zh-CN" altLang="en-US"/>
              <a:t>组成小组</a:t>
            </a:r>
          </a:p>
        </p:txBody>
      </p:sp>
      <p:pic>
        <p:nvPicPr>
          <p:cNvPr id="18435" name="图片 1" descr="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0075" y="0"/>
            <a:ext cx="21590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zh-CN" altLang="en-US"/>
              <a:t>     在地区发展模式中，社会工作者协助居民表达对社区问题的诉求和意见，鼓励和协助居民组织起来，帮助他们建立良好的沟通渠道及人际关系，促进共同目标的产生，促成共同目标的实现。在这一过程中，社会工作者扮演的角色是（　　）。</a:t>
            </a:r>
          </a:p>
          <a:p>
            <a:r>
              <a:rPr lang="en-US"/>
              <a:t>A.</a:t>
            </a:r>
            <a:r>
              <a:rPr lang="zh-CN" altLang="en-US"/>
              <a:t>经纪人	</a:t>
            </a:r>
          </a:p>
          <a:p>
            <a:r>
              <a:rPr lang="en-US"/>
              <a:t>B.</a:t>
            </a:r>
            <a:r>
              <a:rPr lang="zh-CN" altLang="en-US"/>
              <a:t>使能者	</a:t>
            </a:r>
          </a:p>
          <a:p>
            <a:r>
              <a:rPr lang="en-US"/>
              <a:t>C.</a:t>
            </a:r>
            <a:r>
              <a:rPr lang="zh-CN" altLang="en-US"/>
              <a:t>治疗者	</a:t>
            </a:r>
          </a:p>
          <a:p>
            <a:r>
              <a:rPr lang="en-US"/>
              <a:t>D.</a:t>
            </a:r>
            <a:r>
              <a:rPr lang="zh-CN" altLang="en-US"/>
              <a:t>辅导者</a:t>
            </a:r>
          </a:p>
        </p:txBody>
      </p:sp>
      <p:pic>
        <p:nvPicPr>
          <p:cNvPr id="19459" name="图片 1" descr="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0075" y="0"/>
            <a:ext cx="21590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4824413"/>
          </a:xfrm>
        </p:spPr>
        <p:txBody>
          <a:bodyPr/>
          <a:lstStyle/>
          <a:p>
            <a:endParaRPr lang="zh-CN" altLang="en-US"/>
          </a:p>
          <a:p>
            <a:r>
              <a:rPr lang="zh-CN" altLang="en-US"/>
              <a:t>“协调各方面的社区团体和个人，促进他们之间的沟通和合作，调动社区资源，解决社区的问题”，在这里社区工作者主要扮演的角色是（　　）。</a:t>
            </a:r>
          </a:p>
          <a:p>
            <a:r>
              <a:rPr lang="en-US"/>
              <a:t>A.</a:t>
            </a:r>
            <a:r>
              <a:rPr lang="zh-CN" altLang="en-US"/>
              <a:t>服务者	</a:t>
            </a:r>
          </a:p>
          <a:p>
            <a:r>
              <a:rPr lang="en-US"/>
              <a:t>B.</a:t>
            </a:r>
            <a:r>
              <a:rPr lang="zh-CN" altLang="en-US"/>
              <a:t>使能者	</a:t>
            </a:r>
          </a:p>
          <a:p>
            <a:r>
              <a:rPr lang="en-US"/>
              <a:t>C.</a:t>
            </a:r>
            <a:r>
              <a:rPr lang="zh-CN" altLang="en-US"/>
              <a:t>教育者	</a:t>
            </a:r>
          </a:p>
          <a:p>
            <a:r>
              <a:rPr lang="en-US"/>
              <a:t>D.</a:t>
            </a:r>
            <a:r>
              <a:rPr lang="zh-CN" altLang="en-US"/>
              <a:t>中介者</a:t>
            </a:r>
            <a:endParaRPr lang="en-US"/>
          </a:p>
        </p:txBody>
      </p:sp>
      <p:pic>
        <p:nvPicPr>
          <p:cNvPr id="20483" name="图片 1" descr="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0075" y="0"/>
            <a:ext cx="21590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4824413"/>
          </a:xfrm>
        </p:spPr>
        <p:txBody>
          <a:bodyPr/>
          <a:lstStyle/>
          <a:p>
            <a:endParaRPr lang="zh-CN" altLang="en-US"/>
          </a:p>
          <a:p>
            <a:r>
              <a:rPr lang="zh-CN" altLang="en-US"/>
              <a:t>某社区五保户居民李某，找到社会工作者，希望每月增发</a:t>
            </a:r>
            <a:r>
              <a:rPr lang="en-US"/>
              <a:t>50</a:t>
            </a:r>
            <a:r>
              <a:rPr lang="zh-CN" altLang="en-US"/>
              <a:t>元特困补助费，理由是另一个社区的五保户特困补助已经贯彻实施了，这位五保户的需要称为（　　）。</a:t>
            </a:r>
          </a:p>
          <a:p>
            <a:r>
              <a:rPr lang="en-US"/>
              <a:t>A.</a:t>
            </a:r>
            <a:r>
              <a:rPr lang="zh-CN" altLang="en-US"/>
              <a:t>规范性需求	</a:t>
            </a:r>
          </a:p>
          <a:p>
            <a:r>
              <a:rPr lang="en-US"/>
              <a:t>B.</a:t>
            </a:r>
            <a:r>
              <a:rPr lang="zh-CN" altLang="en-US"/>
              <a:t>感觉性需要	</a:t>
            </a:r>
          </a:p>
          <a:p>
            <a:r>
              <a:rPr lang="en-US"/>
              <a:t>C.</a:t>
            </a:r>
            <a:r>
              <a:rPr lang="zh-CN" altLang="en-US"/>
              <a:t>表达性需要	</a:t>
            </a:r>
          </a:p>
          <a:p>
            <a:r>
              <a:rPr lang="en-US"/>
              <a:t>D.</a:t>
            </a:r>
            <a:r>
              <a:rPr lang="zh-CN" altLang="en-US"/>
              <a:t>比较性需要</a:t>
            </a:r>
          </a:p>
        </p:txBody>
      </p:sp>
      <p:pic>
        <p:nvPicPr>
          <p:cNvPr id="21507" name="图片 1" descr="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0075" y="0"/>
            <a:ext cx="21590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4824413"/>
          </a:xfrm>
        </p:spPr>
        <p:txBody>
          <a:bodyPr/>
          <a:lstStyle/>
          <a:p>
            <a:pPr algn="just">
              <a:buFontTx/>
              <a:buNone/>
            </a:pPr>
            <a:r>
              <a:rPr lang="zh-CN" altLang="en-US"/>
              <a:t>  </a:t>
            </a:r>
          </a:p>
          <a:p>
            <a:pPr algn="just">
              <a:buFontTx/>
              <a:buNone/>
            </a:pPr>
            <a:r>
              <a:rPr lang="zh-CN" altLang="en-US"/>
              <a:t>根据</a:t>
            </a:r>
            <a:r>
              <a:rPr lang="en-US"/>
              <a:t>《</a:t>
            </a:r>
            <a:r>
              <a:rPr lang="zh-CN" altLang="en-US"/>
              <a:t>中华人民共和国劳动法</a:t>
            </a:r>
            <a:r>
              <a:rPr lang="en-US"/>
              <a:t>》</a:t>
            </a:r>
            <a:r>
              <a:rPr lang="zh-CN" altLang="en-US"/>
              <a:t>的规定，下列情形中用人单位可以解除劳动合同的是（　　）。</a:t>
            </a:r>
          </a:p>
          <a:p>
            <a:r>
              <a:rPr lang="en-US"/>
              <a:t>A.</a:t>
            </a:r>
            <a:r>
              <a:rPr lang="zh-CN" altLang="en-US"/>
              <a:t>公司在合同未满时，提出辞退小周</a:t>
            </a:r>
          </a:p>
          <a:p>
            <a:r>
              <a:rPr lang="en-US"/>
              <a:t>B.</a:t>
            </a:r>
            <a:r>
              <a:rPr lang="zh-CN" altLang="en-US"/>
              <a:t>吴敏受某猎头公司聘任，出卖了公司的商业利益</a:t>
            </a:r>
          </a:p>
          <a:p>
            <a:r>
              <a:rPr lang="en-US"/>
              <a:t>C.</a:t>
            </a:r>
            <a:r>
              <a:rPr lang="zh-CN" altLang="en-US"/>
              <a:t>老李因工致残，并被认定为四级残疾</a:t>
            </a:r>
          </a:p>
          <a:p>
            <a:r>
              <a:rPr lang="en-US"/>
              <a:t>D.</a:t>
            </a:r>
            <a:r>
              <a:rPr lang="zh-CN" altLang="en-US"/>
              <a:t>唐仲违反了公司“两年内不准怀孕”的规定</a:t>
            </a:r>
          </a:p>
        </p:txBody>
      </p:sp>
      <p:pic>
        <p:nvPicPr>
          <p:cNvPr id="22531" name="图片 1" descr="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0075" y="0"/>
            <a:ext cx="21590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4824413"/>
          </a:xfrm>
        </p:spPr>
        <p:txBody>
          <a:bodyPr/>
          <a:lstStyle/>
          <a:p>
            <a:pPr>
              <a:buFontTx/>
              <a:buNone/>
            </a:pPr>
            <a:endParaRPr lang="zh-CN" altLang="en-US"/>
          </a:p>
          <a:p>
            <a:r>
              <a:rPr lang="zh-CN" altLang="en-US"/>
              <a:t>某单位拒绝国家分配的某高等院校残疾毕业生小燕，理由是因为其独臂影响单位形象。该单位侵犯了小燕的（　　）。</a:t>
            </a:r>
          </a:p>
          <a:p>
            <a:r>
              <a:rPr lang="en-US"/>
              <a:t>A.</a:t>
            </a:r>
            <a:r>
              <a:rPr lang="zh-CN" altLang="en-US"/>
              <a:t>劳动权	</a:t>
            </a:r>
          </a:p>
          <a:p>
            <a:r>
              <a:rPr lang="en-US"/>
              <a:t>B.</a:t>
            </a:r>
            <a:r>
              <a:rPr lang="zh-CN" altLang="en-US"/>
              <a:t>发展权</a:t>
            </a:r>
          </a:p>
          <a:p>
            <a:r>
              <a:rPr lang="en-US"/>
              <a:t>C.</a:t>
            </a:r>
            <a:r>
              <a:rPr lang="zh-CN" altLang="en-US"/>
              <a:t>文化生活权	</a:t>
            </a:r>
          </a:p>
          <a:p>
            <a:r>
              <a:rPr lang="en-US"/>
              <a:t>D.</a:t>
            </a:r>
            <a:r>
              <a:rPr lang="zh-CN" altLang="en-US"/>
              <a:t>受保护权</a:t>
            </a:r>
          </a:p>
        </p:txBody>
      </p:sp>
      <p:pic>
        <p:nvPicPr>
          <p:cNvPr id="23555" name="图片 1" descr="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0075" y="0"/>
            <a:ext cx="21590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17663"/>
            <a:ext cx="7772400" cy="641350"/>
          </a:xfrm>
        </p:spPr>
        <p:txBody>
          <a:bodyPr/>
          <a:lstStyle/>
          <a:p>
            <a:r>
              <a:rPr lang="zh-CN"/>
              <a:t>社会工作综合能力（初级）模卷精讲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2852738"/>
            <a:ext cx="6400800" cy="1236662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zh-CN" altLang="zh-CN" sz="2400"/>
          </a:p>
          <a:p>
            <a:pPr>
              <a:lnSpc>
                <a:spcPct val="80000"/>
              </a:lnSpc>
            </a:pPr>
            <a:r>
              <a:rPr lang="zh-CN" sz="3200"/>
              <a:t>中公讲师：顾鹏飞</a:t>
            </a:r>
          </a:p>
          <a:p>
            <a:pPr>
              <a:lnSpc>
                <a:spcPct val="80000"/>
              </a:lnSpc>
            </a:pPr>
            <a:endParaRPr lang="zh-CN" altLang="zh-CN" sz="2400"/>
          </a:p>
        </p:txBody>
      </p:sp>
      <p:pic>
        <p:nvPicPr>
          <p:cNvPr id="5124" name="图片 1" descr="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4800" y="4940300"/>
            <a:ext cx="3455988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  <a:p>
            <a:r>
              <a:rPr lang="zh-CN" altLang="en-US"/>
              <a:t>根据《工伤保险条例》的规定，下列情形中，不应认定为工伤或视同工伤的是（　　）。</a:t>
            </a:r>
          </a:p>
          <a:p>
            <a:r>
              <a:rPr lang="en-US"/>
              <a:t>A.</a:t>
            </a:r>
            <a:r>
              <a:rPr lang="zh-CN" altLang="en-US"/>
              <a:t>甲完成工作后在车间内换工作服时受伤</a:t>
            </a:r>
          </a:p>
          <a:p>
            <a:r>
              <a:rPr lang="en-US"/>
              <a:t>B.</a:t>
            </a:r>
            <a:r>
              <a:rPr lang="zh-CN" altLang="en-US"/>
              <a:t>乙在下班途中遭遇车祸受伤</a:t>
            </a:r>
          </a:p>
          <a:p>
            <a:r>
              <a:rPr lang="en-US"/>
              <a:t>C.</a:t>
            </a:r>
            <a:r>
              <a:rPr lang="zh-CN" altLang="en-US"/>
              <a:t>丙在抢险救灾中受伤</a:t>
            </a:r>
          </a:p>
          <a:p>
            <a:r>
              <a:rPr lang="en-US"/>
              <a:t>D.</a:t>
            </a:r>
            <a:r>
              <a:rPr lang="zh-CN" altLang="en-US"/>
              <a:t>丁因工作压力过大跳楼致残</a:t>
            </a:r>
          </a:p>
        </p:txBody>
      </p:sp>
      <p:pic>
        <p:nvPicPr>
          <p:cNvPr id="24579" name="图片 1" descr="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0075" y="0"/>
            <a:ext cx="21590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/>
              <a:t>我国新型农村合作医疗现行的筹资标准是：农民个人出（　　），地方财政资助（　　），中央财政补助（　　）。</a:t>
            </a:r>
          </a:p>
          <a:p>
            <a:endParaRPr lang="zh-CN"/>
          </a:p>
          <a:p>
            <a:r>
              <a:rPr lang="zh-CN" altLang="zh-CN"/>
              <a:t>A.10</a:t>
            </a:r>
            <a:r>
              <a:rPr lang="zh-CN"/>
              <a:t>元；</a:t>
            </a:r>
            <a:r>
              <a:rPr lang="zh-CN" altLang="zh-CN"/>
              <a:t>10</a:t>
            </a:r>
            <a:r>
              <a:rPr lang="zh-CN"/>
              <a:t>元；</a:t>
            </a:r>
            <a:r>
              <a:rPr lang="zh-CN" altLang="zh-CN"/>
              <a:t>10</a:t>
            </a:r>
            <a:r>
              <a:rPr lang="zh-CN"/>
              <a:t>元		</a:t>
            </a:r>
          </a:p>
          <a:p>
            <a:r>
              <a:rPr lang="zh-CN" altLang="zh-CN"/>
              <a:t>B.10</a:t>
            </a:r>
            <a:r>
              <a:rPr lang="zh-CN"/>
              <a:t>元；</a:t>
            </a:r>
            <a:r>
              <a:rPr lang="zh-CN" altLang="zh-CN"/>
              <a:t>20</a:t>
            </a:r>
            <a:r>
              <a:rPr lang="zh-CN"/>
              <a:t>元；</a:t>
            </a:r>
            <a:r>
              <a:rPr lang="zh-CN" altLang="zh-CN"/>
              <a:t>20</a:t>
            </a:r>
            <a:r>
              <a:rPr lang="zh-CN"/>
              <a:t>元</a:t>
            </a:r>
          </a:p>
          <a:p>
            <a:r>
              <a:rPr lang="zh-CN" altLang="zh-CN"/>
              <a:t>C.20</a:t>
            </a:r>
            <a:r>
              <a:rPr lang="zh-CN"/>
              <a:t>元；</a:t>
            </a:r>
            <a:r>
              <a:rPr lang="zh-CN" altLang="zh-CN"/>
              <a:t>20</a:t>
            </a:r>
            <a:r>
              <a:rPr lang="zh-CN"/>
              <a:t>元；</a:t>
            </a:r>
            <a:r>
              <a:rPr lang="zh-CN" altLang="zh-CN"/>
              <a:t>20</a:t>
            </a:r>
            <a:r>
              <a:rPr lang="zh-CN"/>
              <a:t>元		</a:t>
            </a:r>
          </a:p>
          <a:p>
            <a:r>
              <a:rPr lang="zh-CN" altLang="zh-CN"/>
              <a:t>D.20</a:t>
            </a:r>
            <a:r>
              <a:rPr lang="zh-CN"/>
              <a:t>元；</a:t>
            </a:r>
            <a:r>
              <a:rPr lang="zh-CN" altLang="zh-CN"/>
              <a:t>20</a:t>
            </a:r>
            <a:r>
              <a:rPr lang="zh-CN"/>
              <a:t>元；</a:t>
            </a:r>
            <a:r>
              <a:rPr lang="zh-CN" altLang="zh-CN"/>
              <a:t>30</a:t>
            </a:r>
            <a:r>
              <a:rPr lang="zh-CN"/>
              <a:t>元		</a:t>
            </a:r>
          </a:p>
        </p:txBody>
      </p:sp>
      <p:pic>
        <p:nvPicPr>
          <p:cNvPr id="25603" name="图片 1" descr="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0075" y="0"/>
            <a:ext cx="21590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6725" y="908050"/>
            <a:ext cx="8229600" cy="5473700"/>
          </a:xfrm>
        </p:spPr>
        <p:txBody>
          <a:bodyPr/>
          <a:lstStyle/>
          <a:p>
            <a:r>
              <a:rPr lang="zh-CN" sz="2400"/>
              <a:t>在社会工作中，下列（　　）情形可以有限度打破“保密”原则。</a:t>
            </a:r>
          </a:p>
          <a:p>
            <a:endParaRPr lang="zh-CN" sz="2400"/>
          </a:p>
          <a:p>
            <a:r>
              <a:rPr lang="zh-CN" altLang="zh-CN" sz="2400"/>
              <a:t>A.</a:t>
            </a:r>
            <a:r>
              <a:rPr lang="zh-CN" sz="2400"/>
              <a:t>同事跟你聊天时打听你的服务对象的隐私资料</a:t>
            </a:r>
          </a:p>
          <a:p>
            <a:endParaRPr lang="zh-CN" sz="2400"/>
          </a:p>
          <a:p>
            <a:r>
              <a:rPr lang="zh-CN" altLang="zh-CN" sz="2400"/>
              <a:t>B.</a:t>
            </a:r>
            <a:r>
              <a:rPr lang="zh-CN" sz="2400"/>
              <a:t>你的服务对象跟你透露他和朋友将参加械斗，但他希望你保密</a:t>
            </a:r>
          </a:p>
          <a:p>
            <a:endParaRPr lang="zh-CN" sz="2400"/>
          </a:p>
          <a:p>
            <a:r>
              <a:rPr lang="zh-CN" altLang="zh-CN" sz="2400"/>
              <a:t>C.</a:t>
            </a:r>
            <a:r>
              <a:rPr lang="zh-CN" sz="2400"/>
              <a:t>服务对象向你透露他可能自杀</a:t>
            </a:r>
          </a:p>
          <a:p>
            <a:endParaRPr lang="zh-CN" sz="2400"/>
          </a:p>
          <a:p>
            <a:r>
              <a:rPr lang="zh-CN" altLang="zh-CN" sz="2400"/>
              <a:t>D.</a:t>
            </a:r>
            <a:r>
              <a:rPr lang="zh-CN" sz="2400"/>
              <a:t>服务对象向你透露受到性伤害，但她不让你说出去</a:t>
            </a:r>
          </a:p>
          <a:p>
            <a:endParaRPr lang="zh-CN" sz="2400"/>
          </a:p>
          <a:p>
            <a:r>
              <a:rPr lang="zh-CN" altLang="zh-CN" sz="2400"/>
              <a:t>E.</a:t>
            </a:r>
            <a:r>
              <a:rPr lang="zh-CN" sz="2400"/>
              <a:t>领导出于好奇向你了解服务对象的隐私资料	</a:t>
            </a:r>
            <a:r>
              <a:rPr lang="zh-CN" sz="1800"/>
              <a:t>		</a:t>
            </a:r>
          </a:p>
        </p:txBody>
      </p:sp>
      <p:pic>
        <p:nvPicPr>
          <p:cNvPr id="26627" name="图片 1" descr="logo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50075" y="0"/>
            <a:ext cx="21590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518477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zh-CN" altLang="zh-CN" sz="2400"/>
              <a:t> </a:t>
            </a:r>
            <a:r>
              <a:rPr lang="zh-CN" sz="2400"/>
              <a:t>朋辈群体对个体行为的发展具有重要影响，主要表现在（　　）。</a:t>
            </a:r>
          </a:p>
          <a:p>
            <a:r>
              <a:rPr lang="zh-CN" altLang="zh-CN" sz="2400"/>
              <a:t>A.</a:t>
            </a:r>
            <a:r>
              <a:rPr lang="zh-CN" sz="2400"/>
              <a:t>它对个体的认知发展、行为塑造、情绪表达、精神追求及支持系统均有直接影响</a:t>
            </a:r>
          </a:p>
          <a:p>
            <a:r>
              <a:rPr lang="zh-CN" altLang="zh-CN" sz="2400"/>
              <a:t>B.</a:t>
            </a:r>
            <a:r>
              <a:rPr lang="zh-CN" sz="2400"/>
              <a:t>伴随着个体的成长，朋辈群体在不同的社会系统中扮演着不同的角色，这种角色越来越重要</a:t>
            </a:r>
          </a:p>
          <a:p>
            <a:r>
              <a:rPr lang="zh-CN" altLang="zh-CN" sz="2400"/>
              <a:t>C.</a:t>
            </a:r>
            <a:r>
              <a:rPr lang="zh-CN" sz="2400"/>
              <a:t>影响个体的成长与发育</a:t>
            </a:r>
          </a:p>
          <a:p>
            <a:r>
              <a:rPr lang="zh-CN" altLang="zh-CN" sz="2400"/>
              <a:t>D.</a:t>
            </a:r>
            <a:r>
              <a:rPr lang="zh-CN" sz="2400"/>
              <a:t>朋辈群体往往有一套自己的价值标准，当这些标准与社会主流的价值标准一致时，会有利于群体成员形成积极的行为</a:t>
            </a:r>
          </a:p>
          <a:p>
            <a:r>
              <a:rPr lang="zh-CN" altLang="zh-CN" sz="2400"/>
              <a:t>E.</a:t>
            </a:r>
            <a:r>
              <a:rPr lang="zh-CN" sz="2400"/>
              <a:t>培养个体良好的行为习惯</a:t>
            </a:r>
          </a:p>
        </p:txBody>
      </p:sp>
      <p:pic>
        <p:nvPicPr>
          <p:cNvPr id="28675" name="图片 1" descr="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0075" y="0"/>
            <a:ext cx="21590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  <a:p>
            <a:r>
              <a:rPr lang="zh-CN"/>
              <a:t>个案工作中，收集资料的工作重点包括（　　）。</a:t>
            </a:r>
          </a:p>
          <a:p>
            <a:r>
              <a:rPr lang="zh-CN" altLang="zh-CN"/>
              <a:t>A.</a:t>
            </a:r>
            <a:r>
              <a:rPr lang="zh-CN"/>
              <a:t>明确服务对象的要求		</a:t>
            </a:r>
          </a:p>
          <a:p>
            <a:r>
              <a:rPr lang="zh-CN" altLang="zh-CN"/>
              <a:t>B.</a:t>
            </a:r>
            <a:r>
              <a:rPr lang="zh-CN"/>
              <a:t>评估服务对象的问题和需要</a:t>
            </a:r>
          </a:p>
          <a:p>
            <a:r>
              <a:rPr lang="zh-CN" altLang="zh-CN"/>
              <a:t>C.</a:t>
            </a:r>
            <a:r>
              <a:rPr lang="zh-CN"/>
              <a:t>收集与服务对象问题有关的资料	</a:t>
            </a:r>
          </a:p>
          <a:p>
            <a:r>
              <a:rPr lang="zh-CN" altLang="zh-CN"/>
              <a:t>D.</a:t>
            </a:r>
            <a:r>
              <a:rPr lang="zh-CN"/>
              <a:t>对服务对象的问题进行评估</a:t>
            </a:r>
          </a:p>
          <a:p>
            <a:r>
              <a:rPr lang="zh-CN" altLang="zh-CN"/>
              <a:t>E.</a:t>
            </a:r>
            <a:r>
              <a:rPr lang="zh-CN"/>
              <a:t>了解求助对象的求助愿望</a:t>
            </a:r>
          </a:p>
        </p:txBody>
      </p:sp>
      <p:pic>
        <p:nvPicPr>
          <p:cNvPr id="29699" name="图片 1" descr="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0075" y="0"/>
            <a:ext cx="21590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4824413"/>
          </a:xfrm>
        </p:spPr>
        <p:txBody>
          <a:bodyPr/>
          <a:lstStyle/>
          <a:p>
            <a:r>
              <a:rPr lang="zh-CN"/>
              <a:t>下列属于婴幼儿阶段的偏差行为的有（　　）。</a:t>
            </a:r>
          </a:p>
          <a:p>
            <a:endParaRPr lang="zh-CN"/>
          </a:p>
          <a:p>
            <a:r>
              <a:rPr lang="zh-CN" altLang="zh-CN"/>
              <a:t>A.</a:t>
            </a:r>
            <a:r>
              <a:rPr lang="zh-CN"/>
              <a:t>拒食	</a:t>
            </a:r>
          </a:p>
          <a:p>
            <a:r>
              <a:rPr lang="zh-CN" altLang="zh-CN"/>
              <a:t>B.</a:t>
            </a:r>
            <a:r>
              <a:rPr lang="zh-CN"/>
              <a:t>偏食	</a:t>
            </a:r>
          </a:p>
          <a:p>
            <a:r>
              <a:rPr lang="zh-CN" altLang="zh-CN"/>
              <a:t>C.</a:t>
            </a:r>
            <a:r>
              <a:rPr lang="zh-CN"/>
              <a:t>吮吸手指	</a:t>
            </a:r>
          </a:p>
          <a:p>
            <a:r>
              <a:rPr lang="zh-CN" altLang="zh-CN"/>
              <a:t>D.</a:t>
            </a:r>
            <a:r>
              <a:rPr lang="zh-CN"/>
              <a:t>咬指甲</a:t>
            </a:r>
          </a:p>
          <a:p>
            <a:r>
              <a:rPr lang="zh-CN" altLang="zh-CN"/>
              <a:t>E.</a:t>
            </a:r>
            <a:r>
              <a:rPr lang="zh-CN"/>
              <a:t>心理自闭</a:t>
            </a:r>
          </a:p>
        </p:txBody>
      </p:sp>
      <p:pic>
        <p:nvPicPr>
          <p:cNvPr id="30723" name="图片 1" descr="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0075" y="0"/>
            <a:ext cx="21590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>
                <a:sym typeface="Arial" pitchFamily="34" charset="0"/>
              </a:rPr>
              <a:t>我国处理劳动争议的机构有（　　）。</a:t>
            </a:r>
          </a:p>
          <a:p>
            <a:endParaRPr lang="zh-CN">
              <a:sym typeface="Arial" pitchFamily="34" charset="0"/>
            </a:endParaRPr>
          </a:p>
          <a:p>
            <a:r>
              <a:rPr lang="zh-CN" altLang="zh-CN">
                <a:sym typeface="Arial" pitchFamily="34" charset="0"/>
              </a:rPr>
              <a:t>A.</a:t>
            </a:r>
            <a:r>
              <a:rPr lang="zh-CN">
                <a:sym typeface="Arial" pitchFamily="34" charset="0"/>
              </a:rPr>
              <a:t>人民法院		</a:t>
            </a:r>
          </a:p>
          <a:p>
            <a:r>
              <a:rPr lang="zh-CN" altLang="zh-CN">
                <a:sym typeface="Arial" pitchFamily="34" charset="0"/>
              </a:rPr>
              <a:t>B.</a:t>
            </a:r>
            <a:r>
              <a:rPr lang="zh-CN">
                <a:sym typeface="Arial" pitchFamily="34" charset="0"/>
              </a:rPr>
              <a:t>人民检察院</a:t>
            </a:r>
          </a:p>
          <a:p>
            <a:r>
              <a:rPr lang="zh-CN" altLang="zh-CN">
                <a:sym typeface="Arial" pitchFamily="34" charset="0"/>
              </a:rPr>
              <a:t>C.</a:t>
            </a:r>
            <a:r>
              <a:rPr lang="zh-CN">
                <a:sym typeface="Arial" pitchFamily="34" charset="0"/>
              </a:rPr>
              <a:t>劳动争议调解委员会		</a:t>
            </a:r>
          </a:p>
          <a:p>
            <a:r>
              <a:rPr lang="zh-CN" altLang="zh-CN">
                <a:sym typeface="Arial" pitchFamily="34" charset="0"/>
              </a:rPr>
              <a:t>D.</a:t>
            </a:r>
            <a:r>
              <a:rPr lang="zh-CN">
                <a:sym typeface="Arial" pitchFamily="34" charset="0"/>
              </a:rPr>
              <a:t>劳动争议仲裁委员会</a:t>
            </a:r>
          </a:p>
          <a:p>
            <a:r>
              <a:rPr lang="zh-CN" altLang="zh-CN">
                <a:sym typeface="Arial" pitchFamily="34" charset="0"/>
              </a:rPr>
              <a:t>E.</a:t>
            </a:r>
            <a:r>
              <a:rPr lang="zh-CN">
                <a:sym typeface="Arial" pitchFamily="34" charset="0"/>
              </a:rPr>
              <a:t>人力资源和社会保障部门</a:t>
            </a:r>
          </a:p>
        </p:txBody>
      </p:sp>
      <p:pic>
        <p:nvPicPr>
          <p:cNvPr id="31747" name="图片 1" descr="logo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50075" y="0"/>
            <a:ext cx="21590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zh-CN"/>
              <a:t>下列各项中，侵犯了妇女的劳动权利的行为有（　　）。 </a:t>
            </a:r>
          </a:p>
          <a:p>
            <a:pPr>
              <a:lnSpc>
                <a:spcPct val="90000"/>
              </a:lnSpc>
            </a:pPr>
            <a:endParaRPr lang="zh-CN"/>
          </a:p>
          <a:p>
            <a:pPr>
              <a:lnSpc>
                <a:spcPct val="90000"/>
              </a:lnSpc>
            </a:pPr>
            <a:r>
              <a:rPr lang="zh-CN" altLang="zh-CN"/>
              <a:t>A.</a:t>
            </a:r>
            <a:r>
              <a:rPr lang="zh-CN"/>
              <a:t>收回离婚妇女的责任田	</a:t>
            </a:r>
          </a:p>
          <a:p>
            <a:pPr>
              <a:lnSpc>
                <a:spcPct val="90000"/>
              </a:lnSpc>
            </a:pPr>
            <a:r>
              <a:rPr lang="zh-CN" altLang="zh-CN"/>
              <a:t>B.</a:t>
            </a:r>
            <a:r>
              <a:rPr lang="zh-CN"/>
              <a:t>在哺乳期间不给予哺乳时间</a:t>
            </a:r>
          </a:p>
          <a:p>
            <a:pPr>
              <a:lnSpc>
                <a:spcPct val="90000"/>
              </a:lnSpc>
            </a:pPr>
            <a:r>
              <a:rPr lang="zh-CN" altLang="zh-CN"/>
              <a:t>C.</a:t>
            </a:r>
            <a:r>
              <a:rPr lang="zh-CN"/>
              <a:t>仅以性别为由拒绝录用女性	</a:t>
            </a:r>
          </a:p>
          <a:p>
            <a:pPr>
              <a:lnSpc>
                <a:spcPct val="90000"/>
              </a:lnSpc>
            </a:pPr>
            <a:r>
              <a:rPr lang="zh-CN" altLang="zh-CN"/>
              <a:t>D.</a:t>
            </a:r>
            <a:r>
              <a:rPr lang="zh-CN"/>
              <a:t>因为怀孕而解雇女性职工</a:t>
            </a:r>
          </a:p>
          <a:p>
            <a:pPr>
              <a:lnSpc>
                <a:spcPct val="90000"/>
              </a:lnSpc>
            </a:pPr>
            <a:r>
              <a:rPr lang="zh-CN" altLang="zh-CN"/>
              <a:t>E.</a:t>
            </a:r>
            <a:r>
              <a:rPr lang="zh-CN"/>
              <a:t>安排妇女从事与男性相同的工作</a:t>
            </a:r>
          </a:p>
        </p:txBody>
      </p:sp>
      <p:pic>
        <p:nvPicPr>
          <p:cNvPr id="33795" name="图片 1" descr="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0075" y="0"/>
            <a:ext cx="21590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zh-CN"/>
              <a:t>The end,thank you!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2428875"/>
            <a:ext cx="6400800" cy="579438"/>
          </a:xfrm>
        </p:spPr>
        <p:txBody>
          <a:bodyPr/>
          <a:lstStyle/>
          <a:p>
            <a:endParaRPr lang="zh-CN" altLang="zh-CN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1619250" y="4652963"/>
            <a:ext cx="61849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/>
          <a:lstStyle/>
          <a:p>
            <a:pPr algn="ctr">
              <a:lnSpc>
                <a:spcPct val="120000"/>
              </a:lnSpc>
              <a:spcBef>
                <a:spcPct val="20000"/>
              </a:spcBef>
            </a:pPr>
            <a:endParaRPr lang="zh-CN" altLang="en-US" sz="1600"/>
          </a:p>
        </p:txBody>
      </p:sp>
      <p:pic>
        <p:nvPicPr>
          <p:cNvPr id="34821" name="图片 1" descr="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113" y="5157788"/>
            <a:ext cx="3455987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22" name="Picture 6" descr="201304141845583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9613" y="0"/>
            <a:ext cx="5148262" cy="447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关于社会工作的内涵，下列说法错误的是（　　）。</a:t>
            </a:r>
          </a:p>
          <a:p>
            <a:r>
              <a:rPr lang="en-US"/>
              <a:t>A.</a:t>
            </a:r>
            <a:r>
              <a:rPr lang="zh-CN" altLang="en-US"/>
              <a:t>社会工作注重专业价值、强调专业方法</a:t>
            </a:r>
          </a:p>
          <a:p>
            <a:r>
              <a:rPr lang="en-US"/>
              <a:t>B.</a:t>
            </a:r>
            <a:r>
              <a:rPr lang="zh-CN" altLang="en-US"/>
              <a:t>社会工作不是一般的助人活动，而是专业的、以困难群体为主要对象的、职业性的助人活动</a:t>
            </a:r>
          </a:p>
          <a:p>
            <a:r>
              <a:rPr lang="en-US"/>
              <a:t>C.</a:t>
            </a:r>
            <a:r>
              <a:rPr lang="zh-CN" altLang="en-US"/>
              <a:t>社会工作是帮助有困难的人及群体的职业性的助人活动</a:t>
            </a:r>
          </a:p>
          <a:p>
            <a:r>
              <a:rPr lang="en-US"/>
              <a:t>D.</a:t>
            </a:r>
            <a:r>
              <a:rPr lang="zh-CN" altLang="en-US"/>
              <a:t>社会工作就是做好事、就是志愿服务</a:t>
            </a:r>
          </a:p>
        </p:txBody>
      </p:sp>
      <p:pic>
        <p:nvPicPr>
          <p:cNvPr id="6147" name="图片 1" descr="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0075" y="0"/>
            <a:ext cx="21590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5041900"/>
          </a:xfrm>
        </p:spPr>
        <p:txBody>
          <a:bodyPr/>
          <a:lstStyle/>
          <a:p>
            <a:r>
              <a:rPr lang="zh-CN" altLang="en-US"/>
              <a:t>目前，尽管世界各国的社会制度、文化传统、经济状况有较大差别。但是社会工作在许多国家都取得了发展，并且成为解决社会问题的重要制度性手段。因此，一般认为社会工作取得普遍发展的根本原因是（　　）。</a:t>
            </a:r>
          </a:p>
          <a:p>
            <a:r>
              <a:rPr lang="en-US"/>
              <a:t>A.</a:t>
            </a:r>
            <a:r>
              <a:rPr lang="zh-CN" altLang="en-US"/>
              <a:t>法律制度的完善	</a:t>
            </a:r>
          </a:p>
          <a:p>
            <a:r>
              <a:rPr lang="en-US"/>
              <a:t>B.</a:t>
            </a:r>
            <a:r>
              <a:rPr lang="zh-CN" altLang="en-US"/>
              <a:t>行政制度的改革	</a:t>
            </a:r>
          </a:p>
          <a:p>
            <a:r>
              <a:rPr lang="en-US"/>
              <a:t>C.</a:t>
            </a:r>
            <a:r>
              <a:rPr lang="zh-CN" altLang="en-US"/>
              <a:t>民主政治的发展	</a:t>
            </a:r>
          </a:p>
          <a:p>
            <a:r>
              <a:rPr lang="en-US"/>
              <a:t>D.</a:t>
            </a:r>
            <a:r>
              <a:rPr lang="zh-CN" altLang="en-US"/>
              <a:t>福利制度的发展</a:t>
            </a:r>
            <a:endParaRPr lang="en-US"/>
          </a:p>
        </p:txBody>
      </p:sp>
      <p:pic>
        <p:nvPicPr>
          <p:cNvPr id="7171" name="图片 1" descr="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0075" y="0"/>
            <a:ext cx="21590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620713"/>
            <a:ext cx="8229600" cy="554513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zh-CN" altLang="en-US"/>
              <a:t>          社会工作者要承担直接服务站和间接服务站两种角色，服务的提供者、支持者、倡导者属于直接服务者角色，管理者、资源筹措者、政策影响人、研究者属于间接服务者角色。其中社会工作者承担支持者角色是指（　　）。</a:t>
            </a:r>
          </a:p>
          <a:p>
            <a:pPr>
              <a:lnSpc>
                <a:spcPct val="90000"/>
              </a:lnSpc>
            </a:pPr>
            <a:r>
              <a:rPr lang="en-US"/>
              <a:t>A.</a:t>
            </a:r>
            <a:r>
              <a:rPr lang="zh-CN" altLang="en-US"/>
              <a:t>社会工作者要向服务对象提供服务，包括提供心理辅导、物质帮助以及政策信息</a:t>
            </a:r>
          </a:p>
          <a:p>
            <a:pPr>
              <a:lnSpc>
                <a:spcPct val="90000"/>
              </a:lnSpc>
            </a:pPr>
            <a:r>
              <a:rPr lang="en-US"/>
              <a:t>B.</a:t>
            </a:r>
            <a:r>
              <a:rPr lang="zh-CN" altLang="en-US"/>
              <a:t>社会工作者应该鼓励服务对象在可能的情况下自强自立、克服困难、自我决策</a:t>
            </a:r>
          </a:p>
          <a:p>
            <a:pPr>
              <a:lnSpc>
                <a:spcPct val="90000"/>
              </a:lnSpc>
            </a:pPr>
            <a:r>
              <a:rPr lang="en-US"/>
              <a:t>C.</a:t>
            </a:r>
            <a:r>
              <a:rPr lang="zh-CN" altLang="en-US"/>
              <a:t>社会工作者应该帮助人争取所需要的资源以支持服务对象</a:t>
            </a:r>
          </a:p>
          <a:p>
            <a:pPr>
              <a:lnSpc>
                <a:spcPct val="90000"/>
              </a:lnSpc>
            </a:pPr>
            <a:r>
              <a:rPr lang="en-US"/>
              <a:t>D.</a:t>
            </a:r>
            <a:r>
              <a:rPr lang="zh-CN" altLang="en-US"/>
              <a:t>社会工作者直接向服务对象提倡某种行为，并表明自己会支持他完成</a:t>
            </a:r>
          </a:p>
        </p:txBody>
      </p:sp>
      <p:pic>
        <p:nvPicPr>
          <p:cNvPr id="8195" name="图片 1" descr="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0075" y="0"/>
            <a:ext cx="21590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765175"/>
            <a:ext cx="8229600" cy="5400675"/>
          </a:xfrm>
        </p:spPr>
        <p:txBody>
          <a:bodyPr/>
          <a:lstStyle/>
          <a:p>
            <a:pPr algn="just"/>
            <a:r>
              <a:rPr lang="zh-CN" altLang="en-US"/>
              <a:t>吴欣欣毕业半年了仍未找到满意的工作，感到十分苦恼，于是找到街道社会服务工作站的同志寻求心理辅导帮助，小王接待了吴欣欣，在了解情况后为她提供了心理测试及自身评估的服务。则小王在这过程中扮演的角色是（　　）。</a:t>
            </a:r>
          </a:p>
          <a:p>
            <a:pPr algn="just"/>
            <a:r>
              <a:rPr lang="en-US"/>
              <a:t>A.</a:t>
            </a:r>
            <a:r>
              <a:rPr lang="zh-CN" altLang="en-US"/>
              <a:t>资源筹措者	</a:t>
            </a:r>
          </a:p>
          <a:p>
            <a:pPr algn="just"/>
            <a:r>
              <a:rPr lang="en-US"/>
              <a:t>B.</a:t>
            </a:r>
            <a:r>
              <a:rPr lang="zh-CN" altLang="en-US"/>
              <a:t>服务提供者	</a:t>
            </a:r>
          </a:p>
          <a:p>
            <a:pPr algn="just"/>
            <a:r>
              <a:rPr lang="en-US"/>
              <a:t>C.</a:t>
            </a:r>
            <a:r>
              <a:rPr lang="zh-CN" altLang="en-US"/>
              <a:t>倡导者</a:t>
            </a:r>
          </a:p>
          <a:p>
            <a:pPr algn="just"/>
            <a:r>
              <a:rPr lang="en-US"/>
              <a:t>D.</a:t>
            </a:r>
            <a:r>
              <a:rPr lang="zh-CN" altLang="en-US"/>
              <a:t>支持者</a:t>
            </a:r>
          </a:p>
        </p:txBody>
      </p:sp>
      <p:pic>
        <p:nvPicPr>
          <p:cNvPr id="9219" name="图片 1" descr="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0075" y="0"/>
            <a:ext cx="21590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4824413"/>
          </a:xfrm>
        </p:spPr>
        <p:txBody>
          <a:bodyPr/>
          <a:lstStyle/>
          <a:p>
            <a:r>
              <a:rPr lang="zh-CN" altLang="en-US"/>
              <a:t>尊重服务对象的个体差异，充分考虑服务对象在生理、心理和社会等方面存在的价值差异，体现了社会工作价值观的（　　）原则。</a:t>
            </a:r>
          </a:p>
          <a:p>
            <a:r>
              <a:rPr lang="en-US"/>
              <a:t>A.</a:t>
            </a:r>
            <a:r>
              <a:rPr lang="zh-CN" altLang="en-US"/>
              <a:t>接纳	</a:t>
            </a:r>
          </a:p>
          <a:p>
            <a:r>
              <a:rPr lang="en-US"/>
              <a:t>B.</a:t>
            </a:r>
            <a:r>
              <a:rPr lang="zh-CN" altLang="en-US"/>
              <a:t>尊重	</a:t>
            </a:r>
          </a:p>
          <a:p>
            <a:r>
              <a:rPr lang="en-US"/>
              <a:t>C.</a:t>
            </a:r>
            <a:r>
              <a:rPr lang="zh-CN" altLang="en-US"/>
              <a:t>自决	</a:t>
            </a:r>
          </a:p>
          <a:p>
            <a:r>
              <a:rPr lang="en-US"/>
              <a:t>D.</a:t>
            </a:r>
            <a:r>
              <a:rPr lang="zh-CN" altLang="en-US"/>
              <a:t>个别化</a:t>
            </a:r>
          </a:p>
        </p:txBody>
      </p:sp>
      <p:pic>
        <p:nvPicPr>
          <p:cNvPr id="10243" name="图片 1" descr="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0075" y="0"/>
            <a:ext cx="21590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张婷是一名社会工作者，其女儿告诉她明天学校要开家长会，老师要求家长都必须参加不得缺席，丈夫已经到外地出差，无法赶回。但是她前两天就巳经与服务对象小吕约好进行一次非常重要的面谈。她应该如何选择？在此张婷面临的社会工作伦理难题是（　　）。</a:t>
            </a:r>
          </a:p>
          <a:p>
            <a:r>
              <a:rPr lang="en-US"/>
              <a:t>A.</a:t>
            </a:r>
            <a:r>
              <a:rPr lang="zh-CN" altLang="en-US"/>
              <a:t>个人利益满足与职业的社会责任之间的冲突</a:t>
            </a:r>
          </a:p>
          <a:p>
            <a:r>
              <a:rPr lang="en-US"/>
              <a:t>B.</a:t>
            </a:r>
            <a:r>
              <a:rPr lang="zh-CN" altLang="en-US"/>
              <a:t>自我决定原则和家长制</a:t>
            </a:r>
          </a:p>
          <a:p>
            <a:r>
              <a:rPr lang="en-US"/>
              <a:t>C.</a:t>
            </a:r>
            <a:r>
              <a:rPr lang="zh-CN" altLang="en-US"/>
              <a:t>价值介入与客观性的矛盾</a:t>
            </a:r>
          </a:p>
          <a:p>
            <a:r>
              <a:rPr lang="en-US"/>
              <a:t>D.</a:t>
            </a:r>
            <a:r>
              <a:rPr lang="zh-CN" altLang="en-US"/>
              <a:t>情理法问题</a:t>
            </a:r>
          </a:p>
        </p:txBody>
      </p:sp>
      <p:pic>
        <p:nvPicPr>
          <p:cNvPr id="11267" name="图片 1" descr="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0075" y="0"/>
            <a:ext cx="21590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4824413"/>
          </a:xfrm>
        </p:spPr>
        <p:txBody>
          <a:bodyPr/>
          <a:lstStyle/>
          <a:p>
            <a:pPr>
              <a:buFontTx/>
              <a:buNone/>
            </a:pPr>
            <a:r>
              <a:rPr lang="zh-CN" altLang="en-US"/>
              <a:t>   幼儿一旦意识到威胁自身的各种因素存在，觉得自身又无力反抗时，会想办法回避这些因素，如躲在父母身后或躺在父母怀里，或找一个自认为安全的地方隐蔽起来，这出于他们的（　　）。</a:t>
            </a:r>
          </a:p>
          <a:p>
            <a:r>
              <a:rPr lang="en-US"/>
              <a:t>A.</a:t>
            </a:r>
            <a:r>
              <a:rPr lang="zh-CN" altLang="en-US"/>
              <a:t>生理需要	</a:t>
            </a:r>
          </a:p>
          <a:p>
            <a:r>
              <a:rPr lang="en-US"/>
              <a:t>B.</a:t>
            </a:r>
            <a:r>
              <a:rPr lang="zh-CN" altLang="en-US"/>
              <a:t>安全需要	</a:t>
            </a:r>
          </a:p>
          <a:p>
            <a:r>
              <a:rPr lang="en-US"/>
              <a:t>C.</a:t>
            </a:r>
            <a:r>
              <a:rPr lang="zh-CN" altLang="en-US"/>
              <a:t>归属与爱的需要	</a:t>
            </a:r>
          </a:p>
          <a:p>
            <a:r>
              <a:rPr lang="en-US"/>
              <a:t>D.</a:t>
            </a:r>
            <a:r>
              <a:rPr lang="zh-CN" altLang="en-US"/>
              <a:t>尊重的需要</a:t>
            </a:r>
          </a:p>
        </p:txBody>
      </p:sp>
      <p:pic>
        <p:nvPicPr>
          <p:cNvPr id="12291" name="图片 1" descr="logo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85000" y="0"/>
            <a:ext cx="21590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5B8CC1"/>
      </a:accent1>
      <a:accent2>
        <a:srgbClr val="333399"/>
      </a:accent2>
      <a:accent3>
        <a:srgbClr val="FFFFFF"/>
      </a:accent3>
      <a:accent4>
        <a:srgbClr val="000000"/>
      </a:accent4>
      <a:accent5>
        <a:srgbClr val="B5C5DD"/>
      </a:accent5>
      <a:accent6>
        <a:srgbClr val="2D2D8A"/>
      </a:accent6>
      <a:hlink>
        <a:srgbClr val="002850"/>
      </a:hlink>
      <a:folHlink>
        <a:srgbClr val="66B2FE"/>
      </a:folHlink>
    </a:clrScheme>
    <a:fontScheme name="默认设计模板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5B8CC1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5C5DD"/>
        </a:accent5>
        <a:accent6>
          <a:srgbClr val="2D2D8A"/>
        </a:accent6>
        <a:hlink>
          <a:srgbClr val="002850"/>
        </a:hlink>
        <a:folHlink>
          <a:srgbClr val="66B2F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5B8CC1"/>
      </a:accent1>
      <a:accent2>
        <a:srgbClr val="333399"/>
      </a:accent2>
      <a:accent3>
        <a:srgbClr val="FFFFFF"/>
      </a:accent3>
      <a:accent4>
        <a:srgbClr val="000000"/>
      </a:accent4>
      <a:accent5>
        <a:srgbClr val="B5C5DD"/>
      </a:accent5>
      <a:accent6>
        <a:srgbClr val="2D2D8A"/>
      </a:accent6>
      <a:hlink>
        <a:srgbClr val="002850"/>
      </a:hlink>
      <a:folHlink>
        <a:srgbClr val="66B2F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5B8CC1"/>
    </a:accent1>
    <a:accent2>
      <a:srgbClr val="333399"/>
    </a:accent2>
    <a:accent3>
      <a:srgbClr val="FFFFFF"/>
    </a:accent3>
    <a:accent4>
      <a:srgbClr val="000000"/>
    </a:accent4>
    <a:accent5>
      <a:srgbClr val="B5C5DD"/>
    </a:accent5>
    <a:accent6>
      <a:srgbClr val="2D2D8A"/>
    </a:accent6>
    <a:hlink>
      <a:srgbClr val="002850"/>
    </a:hlink>
    <a:folHlink>
      <a:srgbClr val="66B2FE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5B8CC1"/>
    </a:accent1>
    <a:accent2>
      <a:srgbClr val="333399"/>
    </a:accent2>
    <a:accent3>
      <a:srgbClr val="FFFFFF"/>
    </a:accent3>
    <a:accent4>
      <a:srgbClr val="000000"/>
    </a:accent4>
    <a:accent5>
      <a:srgbClr val="B5C5DD"/>
    </a:accent5>
    <a:accent6>
      <a:srgbClr val="2D2D8A"/>
    </a:accent6>
    <a:hlink>
      <a:srgbClr val="002850"/>
    </a:hlink>
    <a:folHlink>
      <a:srgbClr val="66B2FE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5B8CC1"/>
    </a:accent1>
    <a:accent2>
      <a:srgbClr val="333399"/>
    </a:accent2>
    <a:accent3>
      <a:srgbClr val="FFFFFF"/>
    </a:accent3>
    <a:accent4>
      <a:srgbClr val="000000"/>
    </a:accent4>
    <a:accent5>
      <a:srgbClr val="B5C5DD"/>
    </a:accent5>
    <a:accent6>
      <a:srgbClr val="2D2D8A"/>
    </a:accent6>
    <a:hlink>
      <a:srgbClr val="002850"/>
    </a:hlink>
    <a:folHlink>
      <a:srgbClr val="66B2F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0</Pages>
  <Words>949</Words>
  <Characters>0</Characters>
  <Application/>
  <DocSecurity>0</DocSecurity>
  <PresentationFormat>全屏显示(4:3)</PresentationFormat>
  <Lines>0</Lines>
  <Paragraphs>159</Paragraphs>
  <Slides>28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33" baseType="lpstr">
      <vt:lpstr>Arial</vt:lpstr>
      <vt:lpstr>宋体</vt:lpstr>
      <vt:lpstr>Wingdings</vt:lpstr>
      <vt:lpstr>黑体</vt:lpstr>
      <vt:lpstr>默认设计模板</vt:lpstr>
      <vt:lpstr>中公教育社区工作者交流平台</vt:lpstr>
      <vt:lpstr>社会工作综合能力（初级）模卷精讲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The end,thank you!</vt:lpstr>
    </vt:vector>
  </TitlesOfParts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2015年江苏省公务员考试 公共基础备考指导</dc:title>
  <dc:creator>Administrator</dc:creator>
  <cp:lastModifiedBy>SDWM</cp:lastModifiedBy>
  <cp:revision>23</cp:revision>
  <dcterms:created xsi:type="dcterms:W3CDTF">2009-07-27T15:44:56Z</dcterms:created>
  <dcterms:modified xsi:type="dcterms:W3CDTF">2015-04-01T05:56:03Z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2052-9.1.0.4994</vt:lpwstr>
  </property>
</Properties>
</file>